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1"/>
  </p:notesMasterIdLst>
  <p:sldIdLst>
    <p:sldId id="258" r:id="rId2"/>
    <p:sldId id="306" r:id="rId3"/>
    <p:sldId id="363" r:id="rId4"/>
    <p:sldId id="444" r:id="rId5"/>
    <p:sldId id="383" r:id="rId6"/>
    <p:sldId id="447" r:id="rId7"/>
    <p:sldId id="448" r:id="rId8"/>
    <p:sldId id="445" r:id="rId9"/>
    <p:sldId id="449" r:id="rId10"/>
    <p:sldId id="450" r:id="rId11"/>
    <p:sldId id="451" r:id="rId12"/>
    <p:sldId id="454" r:id="rId13"/>
    <p:sldId id="446" r:id="rId14"/>
    <p:sldId id="384" r:id="rId15"/>
    <p:sldId id="433" r:id="rId16"/>
    <p:sldId id="422" r:id="rId17"/>
    <p:sldId id="424" r:id="rId18"/>
    <p:sldId id="423" r:id="rId19"/>
    <p:sldId id="425" r:id="rId20"/>
    <p:sldId id="455" r:id="rId21"/>
    <p:sldId id="428" r:id="rId22"/>
    <p:sldId id="430" r:id="rId23"/>
    <p:sldId id="431" r:id="rId24"/>
    <p:sldId id="432" r:id="rId25"/>
    <p:sldId id="435" r:id="rId26"/>
    <p:sldId id="436" r:id="rId27"/>
    <p:sldId id="437" r:id="rId28"/>
    <p:sldId id="438" r:id="rId29"/>
    <p:sldId id="439" r:id="rId30"/>
    <p:sldId id="426" r:id="rId31"/>
    <p:sldId id="429" r:id="rId32"/>
    <p:sldId id="440" r:id="rId33"/>
    <p:sldId id="441" r:id="rId34"/>
    <p:sldId id="442" r:id="rId35"/>
    <p:sldId id="434" r:id="rId36"/>
    <p:sldId id="349" r:id="rId37"/>
    <p:sldId id="443" r:id="rId38"/>
    <p:sldId id="406" r:id="rId39"/>
    <p:sldId id="347" r:id="rId40"/>
    <p:sldId id="385" r:id="rId41"/>
    <p:sldId id="420" r:id="rId42"/>
    <p:sldId id="416" r:id="rId43"/>
    <p:sldId id="417" r:id="rId44"/>
    <p:sldId id="387" r:id="rId45"/>
    <p:sldId id="371" r:id="rId46"/>
    <p:sldId id="370" r:id="rId47"/>
    <p:sldId id="397" r:id="rId48"/>
    <p:sldId id="404" r:id="rId49"/>
    <p:sldId id="377" r:id="rId50"/>
    <p:sldId id="399" r:id="rId51"/>
    <p:sldId id="411" r:id="rId52"/>
    <p:sldId id="412" r:id="rId53"/>
    <p:sldId id="400" r:id="rId54"/>
    <p:sldId id="381" r:id="rId55"/>
    <p:sldId id="421" r:id="rId56"/>
    <p:sldId id="456" r:id="rId57"/>
    <p:sldId id="415" r:id="rId58"/>
    <p:sldId id="414" r:id="rId59"/>
    <p:sldId id="403" r:id="rId60"/>
    <p:sldId id="345" r:id="rId61"/>
    <p:sldId id="327" r:id="rId62"/>
    <p:sldId id="283" r:id="rId63"/>
    <p:sldId id="284" r:id="rId64"/>
    <p:sldId id="342" r:id="rId65"/>
    <p:sldId id="266" r:id="rId66"/>
    <p:sldId id="293" r:id="rId67"/>
    <p:sldId id="390" r:id="rId68"/>
    <p:sldId id="356" r:id="rId69"/>
    <p:sldId id="391" r:id="rId70"/>
    <p:sldId id="395" r:id="rId71"/>
    <p:sldId id="339" r:id="rId72"/>
    <p:sldId id="341" r:id="rId73"/>
    <p:sldId id="396" r:id="rId74"/>
    <p:sldId id="344" r:id="rId75"/>
    <p:sldId id="394" r:id="rId76"/>
    <p:sldId id="392" r:id="rId77"/>
    <p:sldId id="393" r:id="rId78"/>
    <p:sldId id="405" r:id="rId79"/>
    <p:sldId id="453" r:id="rId80"/>
    <p:sldId id="407" r:id="rId81"/>
    <p:sldId id="408" r:id="rId82"/>
    <p:sldId id="409" r:id="rId83"/>
    <p:sldId id="413" r:id="rId84"/>
    <p:sldId id="351" r:id="rId85"/>
    <p:sldId id="382" r:id="rId86"/>
    <p:sldId id="299" r:id="rId87"/>
    <p:sldId id="290" r:id="rId88"/>
    <p:sldId id="291" r:id="rId89"/>
    <p:sldId id="340" r:id="rId90"/>
    <p:sldId id="331" r:id="rId91"/>
    <p:sldId id="336" r:id="rId92"/>
    <p:sldId id="343" r:id="rId93"/>
    <p:sldId id="374" r:id="rId94"/>
    <p:sldId id="375" r:id="rId95"/>
    <p:sldId id="376" r:id="rId96"/>
    <p:sldId id="378" r:id="rId97"/>
    <p:sldId id="398" r:id="rId98"/>
    <p:sldId id="364" r:id="rId99"/>
    <p:sldId id="389" r:id="rId100"/>
    <p:sldId id="328" r:id="rId101"/>
    <p:sldId id="260" r:id="rId102"/>
    <p:sldId id="419" r:id="rId103"/>
    <p:sldId id="262" r:id="rId104"/>
    <p:sldId id="264" r:id="rId105"/>
    <p:sldId id="350" r:id="rId106"/>
    <p:sldId id="330" r:id="rId107"/>
    <p:sldId id="337" r:id="rId108"/>
    <p:sldId id="338" r:id="rId109"/>
    <p:sldId id="452" r:id="rId110"/>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A5A5A5"/>
    <a:srgbClr val="000000"/>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7"/>
    <p:restoredTop sz="91423"/>
  </p:normalViewPr>
  <p:slideViewPr>
    <p:cSldViewPr snapToGrid="0">
      <p:cViewPr>
        <p:scale>
          <a:sx n="121" d="100"/>
          <a:sy n="121" d="100"/>
        </p:scale>
        <p:origin x="536" y="144"/>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4/11/25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2</a:t>
            </a:fld>
            <a:endParaRPr lang="en-DE"/>
          </a:p>
        </p:txBody>
      </p:sp>
    </p:spTree>
    <p:extLst>
      <p:ext uri="{BB962C8B-B14F-4D97-AF65-F5344CB8AC3E}">
        <p14:creationId xmlns:p14="http://schemas.microsoft.com/office/powerpoint/2010/main" val="93098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46</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60</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84</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91</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108</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rive.google.com/drive/folders/1H3OppX22spqWLf-3pCEHsqmgzSaD5W6s"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70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187.emf"/></Relationships>
</file>

<file path=ppt/slides/_rels/slide107.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9.jpg"/></Relationships>
</file>

<file path=ppt/slides/_rels/slide1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10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7.png"/><Relationship Id="rId2" Type="http://schemas.openxmlformats.org/officeDocument/2006/relationships/hyperlink" Target="https://user-web.icecube.wisc.edu/~pgutjahr/PromptMuons/docs/Analysis_unfolding.html"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7.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25.png"/><Relationship Id="rId4" Type="http://schemas.openxmlformats.org/officeDocument/2006/relationships/image" Target="../media/image190.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4.emf"/><Relationship Id="rId7" Type="http://schemas.openxmlformats.org/officeDocument/2006/relationships/image" Target="../media/image19.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image" Target="../media/image64.emf"/><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ser-web.icecube.wisc.edu/~pgutjahr/PromptMuons/docs/QA.html"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13.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5.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464613" y="318052"/>
            <a:ext cx="4583007" cy="4355021"/>
          </a:xfrm>
        </p:spPr>
        <p:txBody>
          <a:bodyPr anchor="b">
            <a:normAutofit/>
          </a:bodyPr>
          <a:lstStyle/>
          <a:p>
            <a:pPr marL="35488" marR="35488" algn="l" defTabSz="863399">
              <a:buClr>
                <a:srgbClr val="719F33"/>
              </a:buClr>
              <a:buFont typeface="Akkurat-Bold"/>
              <a:defRPr sz="1800">
                <a:uFillTx/>
              </a:defRPr>
            </a:pP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Flux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3200" b="1" dirty="0">
                <a:solidFill>
                  <a:schemeClr val="tx2"/>
                </a:solidFill>
                <a:uFill>
                  <a:solidFill>
                    <a:srgbClr val="84B819"/>
                  </a:solidFill>
                </a:uFill>
                <a:latin typeface="+mn-lt"/>
                <a:ea typeface="Akkurat-Bold"/>
                <a:cs typeface="Arial" panose="020B0604020202020204" pitchFamily="34" charset="0"/>
                <a:sym typeface="Akkurat-Bold"/>
              </a:rPr>
              <a:t>WG Review and </a:t>
            </a:r>
            <a:r>
              <a:rPr lang="de-DE" sz="3200" b="1" dirty="0" err="1">
                <a:solidFill>
                  <a:schemeClr val="tx2"/>
                </a:solidFill>
                <a:uFill>
                  <a:solidFill>
                    <a:srgbClr val="84B819"/>
                  </a:solidFill>
                </a:uFill>
                <a:latin typeface="+mn-lt"/>
                <a:ea typeface="Akkurat-Bold"/>
                <a:cs typeface="Arial" panose="020B0604020202020204" pitchFamily="34" charset="0"/>
                <a:sym typeface="Akkurat-Bold"/>
              </a:rPr>
              <a:t>Unblinding</a:t>
            </a:r>
            <a:r>
              <a:rPr lang="de-DE" sz="3200" b="1" dirty="0">
                <a:solidFill>
                  <a:schemeClr val="tx2"/>
                </a:solidFill>
                <a:uFill>
                  <a:solidFill>
                    <a:srgbClr val="84B819"/>
                  </a:solidFill>
                </a:uFill>
                <a:latin typeface="+mn-lt"/>
                <a:ea typeface="Akkurat-Bold"/>
                <a:cs typeface="Arial" panose="020B0604020202020204" pitchFamily="34" charset="0"/>
                <a:sym typeface="Akkurat-Bold"/>
              </a:rPr>
              <a:t> Plan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 </a:t>
            </a: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3" name="Untertitel 2">
            <a:extLst>
              <a:ext uri="{FF2B5EF4-FFF2-40B4-BE49-F238E27FC236}">
                <a16:creationId xmlns:a16="http://schemas.microsoft.com/office/drawing/2014/main" id="{5E804686-9488-A564-C2A9-0B97E26692FC}"/>
              </a:ext>
            </a:extLst>
          </p:cNvPr>
          <p:cNvSpPr>
            <a:spLocks noGrp="1"/>
          </p:cNvSpPr>
          <p:nvPr>
            <p:ph type="subTitle" idx="1"/>
          </p:nvPr>
        </p:nvSpPr>
        <p:spPr>
          <a:xfrm>
            <a:off x="5516880" y="5798820"/>
            <a:ext cx="6530740" cy="1076408"/>
          </a:xfrm>
        </p:spPr>
        <p:txBody>
          <a:bodyPr anchor="t">
            <a:normAutofit fontScale="77500" lnSpcReduction="20000"/>
          </a:bodyPr>
          <a:lstStyle/>
          <a:p>
            <a:pPr algn="r"/>
            <a:endParaRPr lang="de-DE" b="1" dirty="0">
              <a:solidFill>
                <a:schemeClr val="tx2"/>
              </a:solidFill>
              <a:uFill>
                <a:solidFill>
                  <a:srgbClr val="84B819"/>
                </a:solidFill>
              </a:uFill>
              <a:ea typeface="Akkurat-Bold"/>
              <a:cs typeface="Arial" pitchFamily="34" charset="0"/>
              <a:sym typeface="Akkurat-Bold"/>
            </a:endParaRPr>
          </a:p>
          <a:p>
            <a:pPr algn="r"/>
            <a:r>
              <a:rPr lang="de-DE" sz="2800" b="1" dirty="0">
                <a:solidFill>
                  <a:schemeClr val="tx2"/>
                </a:solidFill>
                <a:uFill>
                  <a:solidFill>
                    <a:srgbClr val="84B819"/>
                  </a:solidFill>
                </a:uFill>
                <a:cs typeface="Arial" pitchFamily="34" charset="0"/>
                <a:sym typeface="Akkurat-Bold"/>
              </a:rPr>
              <a:t> </a:t>
            </a:r>
          </a:p>
          <a:p>
            <a:pPr algn="r"/>
            <a:r>
              <a:rPr lang="de-DE" sz="2800" b="1" dirty="0">
                <a:solidFill>
                  <a:schemeClr val="tx2"/>
                </a:solidFill>
                <a:uFill>
                  <a:solidFill>
                    <a:srgbClr val="84B819"/>
                  </a:solidFill>
                </a:uFill>
                <a:cs typeface="Arial" pitchFamily="34" charset="0"/>
                <a:sym typeface="Akkurat-Bold"/>
              </a:rPr>
              <a:t>April 11, 2025</a:t>
            </a:r>
            <a:endParaRPr lang="en-US" sz="2800" dirty="0">
              <a:solidFill>
                <a:schemeClr val="tx2"/>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5799889" y="5805046"/>
            <a:ext cx="3052887" cy="1077218"/>
          </a:xfrm>
          <a:prstGeom prst="rect">
            <a:avLst/>
          </a:prstGeom>
          <a:noFill/>
        </p:spPr>
        <p:txBody>
          <a:bodyPr wrap="none" rtlCol="0">
            <a:spAutoFit/>
          </a:bodyPr>
          <a:lstStyle/>
          <a:p>
            <a:r>
              <a:rPr lang="en-DE" sz="1600" dirty="0">
                <a:solidFill>
                  <a:schemeClr val="tx1">
                    <a:lumMod val="85000"/>
                  </a:schemeClr>
                </a:solidFill>
              </a:rPr>
              <a:t>WG reviewer: Dennis Soldin</a:t>
            </a:r>
          </a:p>
          <a:p>
            <a:r>
              <a:rPr lang="en-DE" sz="1600" dirty="0">
                <a:solidFill>
                  <a:schemeClr val="tx1">
                    <a:lumMod val="85000"/>
                  </a:schemeClr>
                </a:solidFill>
              </a:rPr>
              <a:t>Technical reviewer: Karolin Hymon</a:t>
            </a:r>
          </a:p>
          <a:p>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r>
              <a:rPr lang="en-DE" sz="1600" dirty="0">
                <a:solidFill>
                  <a:schemeClr val="tx1">
                    <a:lumMod val="85000"/>
                  </a:schemeClr>
                </a:solidFill>
              </a:rPr>
              <a:t>Last update: </a:t>
            </a:r>
            <a:r>
              <a:rPr lang="en-GB" sz="1600" dirty="0">
                <a:solidFill>
                  <a:schemeClr val="tx1">
                    <a:lumMod val="85000"/>
                  </a:schemeClr>
                </a:solidFill>
                <a:hlinkClick r:id="rId8">
                  <a:extLst>
                    <a:ext uri="{A12FA001-AC4F-418D-AE19-62706E023703}">
                      <ahyp:hlinkClr xmlns:ahyp="http://schemas.microsoft.com/office/drawing/2018/hyperlinkcolor" val="tx"/>
                    </a:ext>
                  </a:extLst>
                </a:hlinkClick>
              </a:rPr>
              <a:t>CR call February 7</a:t>
            </a:r>
            <a:endParaRPr lang="en-DE" sz="1600" dirty="0">
              <a:solidFill>
                <a:schemeClr val="tx1">
                  <a:lumMod val="85000"/>
                </a:schemeClr>
              </a:solidFill>
            </a:endParaRPr>
          </a:p>
        </p:txBody>
      </p:sp>
      <p:sp>
        <p:nvSpPr>
          <p:cNvPr id="9" name="TextBox 8">
            <a:extLst>
              <a:ext uri="{FF2B5EF4-FFF2-40B4-BE49-F238E27FC236}">
                <a16:creationId xmlns:a16="http://schemas.microsoft.com/office/drawing/2014/main" id="{36125322-E516-6BE9-3332-39C4E3C76BF5}"/>
              </a:ext>
            </a:extLst>
          </p:cNvPr>
          <p:cNvSpPr txBox="1"/>
          <p:nvPr/>
        </p:nvSpPr>
        <p:spPr>
          <a:xfrm>
            <a:off x="11058247" y="5906137"/>
            <a:ext cx="989373" cy="430887"/>
          </a:xfrm>
          <a:prstGeom prst="rect">
            <a:avLst/>
          </a:prstGeom>
          <a:noFill/>
        </p:spPr>
        <p:txBody>
          <a:bodyPr wrap="none" rtlCol="0">
            <a:spAutoFit/>
          </a:bodyPr>
          <a:lstStyle/>
          <a:p>
            <a:r>
              <a:rPr lang="en-DE" sz="2200" dirty="0">
                <a:solidFill>
                  <a:schemeClr val="tx1">
                    <a:lumMod val="85000"/>
                  </a:schemeClr>
                </a:solidFill>
              </a:rPr>
              <a:t>CR-Call</a:t>
            </a:r>
            <a:endParaRPr lang="en-DE" sz="2200" dirty="0">
              <a:solidFill>
                <a:schemeClr val="tx2">
                  <a:lumMod val="90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1CD-36D3-FC61-ED48-0BE09D20B8BE}"/>
              </a:ext>
            </a:extLst>
          </p:cNvPr>
          <p:cNvSpPr>
            <a:spLocks noGrp="1"/>
          </p:cNvSpPr>
          <p:nvPr>
            <p:ph type="title"/>
          </p:nvPr>
        </p:nvSpPr>
        <p:spPr/>
        <p:txBody>
          <a:bodyPr/>
          <a:lstStyle/>
          <a:p>
            <a:r>
              <a:rPr lang="en-DE" dirty="0"/>
              <a:t>Q: Can you show a zenith distribution with prompt and conv?</a:t>
            </a:r>
          </a:p>
        </p:txBody>
      </p:sp>
      <p:pic>
        <p:nvPicPr>
          <p:cNvPr id="6" name="Content Placeholder 5">
            <a:extLst>
              <a:ext uri="{FF2B5EF4-FFF2-40B4-BE49-F238E27FC236}">
                <a16:creationId xmlns:a16="http://schemas.microsoft.com/office/drawing/2014/main" id="{97A95FC8-11C0-AC0D-2BD6-15AA2D12E052}"/>
              </a:ext>
            </a:extLst>
          </p:cNvPr>
          <p:cNvPicPr>
            <a:picLocks noGrp="1" noChangeAspect="1"/>
          </p:cNvPicPr>
          <p:nvPr>
            <p:ph idx="1"/>
          </p:nvPr>
        </p:nvPicPr>
        <p:blipFill>
          <a:blip r:embed="rId2"/>
          <a:stretch>
            <a:fillRect/>
          </a:stretch>
        </p:blipFill>
        <p:spPr>
          <a:xfrm>
            <a:off x="6096000" y="1357807"/>
            <a:ext cx="5983800" cy="4378557"/>
          </a:xfrm>
        </p:spPr>
      </p:pic>
      <p:sp>
        <p:nvSpPr>
          <p:cNvPr id="4" name="Date Placeholder 3">
            <a:extLst>
              <a:ext uri="{FF2B5EF4-FFF2-40B4-BE49-F238E27FC236}">
                <a16:creationId xmlns:a16="http://schemas.microsoft.com/office/drawing/2014/main" id="{9D740570-F96A-B4B2-D0C0-FF9A78C845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886EFA8-8373-BE19-C1DC-419BC4816218}"/>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7" name="Picture 6">
            <a:extLst>
              <a:ext uri="{FF2B5EF4-FFF2-40B4-BE49-F238E27FC236}">
                <a16:creationId xmlns:a16="http://schemas.microsoft.com/office/drawing/2014/main" id="{C64EDB7A-C101-AA5D-6C54-CE6726CD49B5}"/>
              </a:ext>
            </a:extLst>
          </p:cNvPr>
          <p:cNvPicPr>
            <a:picLocks noChangeAspect="1"/>
          </p:cNvPicPr>
          <p:nvPr/>
        </p:nvPicPr>
        <p:blipFill>
          <a:blip r:embed="rId3"/>
          <a:stretch>
            <a:fillRect/>
          </a:stretch>
        </p:blipFill>
        <p:spPr>
          <a:xfrm>
            <a:off x="0" y="1357807"/>
            <a:ext cx="5983800" cy="4378556"/>
          </a:xfrm>
          <a:prstGeom prst="rect">
            <a:avLst/>
          </a:prstGeom>
        </p:spPr>
      </p:pic>
      <p:sp>
        <p:nvSpPr>
          <p:cNvPr id="8" name="Rounded Rectangle 7">
            <a:extLst>
              <a:ext uri="{FF2B5EF4-FFF2-40B4-BE49-F238E27FC236}">
                <a16:creationId xmlns:a16="http://schemas.microsoft.com/office/drawing/2014/main" id="{B8898306-0443-A1CF-081D-3D15E17648A3}"/>
              </a:ext>
            </a:extLst>
          </p:cNvPr>
          <p:cNvSpPr/>
          <p:nvPr/>
        </p:nvSpPr>
        <p:spPr>
          <a:xfrm>
            <a:off x="9044356" y="1455225"/>
            <a:ext cx="894300" cy="312517"/>
          </a:xfrm>
          <a:prstGeom prst="roundRect">
            <a:avLst>
              <a:gd name="adj" fmla="val 0"/>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D0190ED-886C-D3ED-B4B8-FEB75EF80F51}"/>
              </a:ext>
            </a:extLst>
          </p:cNvPr>
          <p:cNvSpPr txBox="1"/>
          <p:nvPr/>
        </p:nvSpPr>
        <p:spPr>
          <a:xfrm>
            <a:off x="5783735" y="1173141"/>
            <a:ext cx="624530" cy="369332"/>
          </a:xfrm>
          <a:prstGeom prst="rect">
            <a:avLst/>
          </a:prstGeom>
          <a:noFill/>
        </p:spPr>
        <p:txBody>
          <a:bodyPr wrap="none" rtlCol="0">
            <a:spAutoFit/>
          </a:bodyPr>
          <a:lstStyle/>
          <a:p>
            <a:r>
              <a:rPr lang="en-DE" dirty="0">
                <a:solidFill>
                  <a:srgbClr val="74B842"/>
                </a:solidFill>
              </a:rPr>
              <a:t>conv</a:t>
            </a:r>
          </a:p>
        </p:txBody>
      </p:sp>
      <p:cxnSp>
        <p:nvCxnSpPr>
          <p:cNvPr id="11" name="Straight Arrow Connector 10">
            <a:extLst>
              <a:ext uri="{FF2B5EF4-FFF2-40B4-BE49-F238E27FC236}">
                <a16:creationId xmlns:a16="http://schemas.microsoft.com/office/drawing/2014/main" id="{CF136C53-B9D4-CC14-7E9D-B89237394307}"/>
              </a:ext>
            </a:extLst>
          </p:cNvPr>
          <p:cNvCxnSpPr/>
          <p:nvPr/>
        </p:nvCxnSpPr>
        <p:spPr>
          <a:xfrm>
            <a:off x="6422571" y="1357807"/>
            <a:ext cx="1643743"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42EB4D-2AD4-CCE1-0561-7FF2A7030D11}"/>
              </a:ext>
            </a:extLst>
          </p:cNvPr>
          <p:cNvCxnSpPr>
            <a:cxnSpLocks/>
            <a:stCxn id="9" idx="1"/>
          </p:cNvCxnSpPr>
          <p:nvPr/>
        </p:nvCxnSpPr>
        <p:spPr>
          <a:xfrm flipH="1">
            <a:off x="3954856" y="1357807"/>
            <a:ext cx="1828879"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6040EE-A4AB-11E3-FB5C-0610AFC6CBF1}"/>
              </a:ext>
            </a:extLst>
          </p:cNvPr>
          <p:cNvSpPr txBox="1"/>
          <p:nvPr/>
        </p:nvSpPr>
        <p:spPr>
          <a:xfrm>
            <a:off x="3331028" y="5846544"/>
            <a:ext cx="6339812" cy="646331"/>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Conv dominates entire distribution by 1-2 orders of magnitude</a:t>
            </a:r>
          </a:p>
          <a:p>
            <a:pPr marL="285750" indent="-285750">
              <a:buFont typeface="Wingdings" pitchFamily="2" charset="2"/>
              <a:buChar char="Ø"/>
            </a:pPr>
            <a:r>
              <a:rPr lang="en-DE" dirty="0">
                <a:solidFill>
                  <a:srgbClr val="74B842"/>
                </a:solidFill>
              </a:rPr>
              <a:t>Charm has no impact</a:t>
            </a:r>
          </a:p>
        </p:txBody>
      </p:sp>
      <p:pic>
        <p:nvPicPr>
          <p:cNvPr id="3" name="Picture 2" descr="Logo Cosmic Interacting Matters">
            <a:extLst>
              <a:ext uri="{FF2B5EF4-FFF2-40B4-BE49-F238E27FC236}">
                <a16:creationId xmlns:a16="http://schemas.microsoft.com/office/drawing/2014/main" id="{E400CD0F-24BC-441F-CB4B-E10E5B30F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740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100</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101</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102</a:t>
            </a:fld>
            <a:endParaRPr lang="en-US"/>
          </a:p>
        </p:txBody>
      </p:sp>
    </p:spTree>
    <p:extLst>
      <p:ext uri="{BB962C8B-B14F-4D97-AF65-F5344CB8AC3E}">
        <p14:creationId xmlns:p14="http://schemas.microsoft.com/office/powerpoint/2010/main" val="18098876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103</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104</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105</a:t>
            </a:fld>
            <a:endParaRPr lang="en-US"/>
          </a:p>
        </p:txBody>
      </p:sp>
    </p:spTree>
    <p:extLst>
      <p:ext uri="{BB962C8B-B14F-4D97-AF65-F5344CB8AC3E}">
        <p14:creationId xmlns:p14="http://schemas.microsoft.com/office/powerpoint/2010/main" val="41837801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106</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107</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108</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40AB-4122-BC63-46EB-09365260C70C}"/>
              </a:ext>
            </a:extLst>
          </p:cNvPr>
          <p:cNvSpPr>
            <a:spLocks noGrp="1"/>
          </p:cNvSpPr>
          <p:nvPr>
            <p:ph type="title"/>
          </p:nvPr>
        </p:nvSpPr>
        <p:spPr/>
        <p:txBody>
          <a:bodyPr/>
          <a:lstStyle/>
          <a:p>
            <a:r>
              <a:rPr lang="en-DE" dirty="0"/>
              <a:t>Reconstruction of leading muon at entry (99% quantiles)</a:t>
            </a:r>
          </a:p>
        </p:txBody>
      </p:sp>
      <p:pic>
        <p:nvPicPr>
          <p:cNvPr id="7" name="Content Placeholder 6" descr="A graph of a graph of energy&#10;&#10;AI-generated content may be incorrect.">
            <a:extLst>
              <a:ext uri="{FF2B5EF4-FFF2-40B4-BE49-F238E27FC236}">
                <a16:creationId xmlns:a16="http://schemas.microsoft.com/office/drawing/2014/main" id="{BE390FBC-51FD-2873-7F11-1C266DC51B58}"/>
              </a:ext>
            </a:extLst>
          </p:cNvPr>
          <p:cNvPicPr>
            <a:picLocks noGrp="1" noChangeAspect="1"/>
          </p:cNvPicPr>
          <p:nvPr>
            <p:ph idx="1"/>
          </p:nvPr>
        </p:nvPicPr>
        <p:blipFill>
          <a:blip r:embed="rId2"/>
          <a:stretch>
            <a:fillRect/>
          </a:stretch>
        </p:blipFill>
        <p:spPr>
          <a:xfrm>
            <a:off x="3136739" y="1046655"/>
            <a:ext cx="6983339" cy="5370480"/>
          </a:xfrm>
        </p:spPr>
      </p:pic>
      <p:sp>
        <p:nvSpPr>
          <p:cNvPr id="4" name="Date Placeholder 3">
            <a:extLst>
              <a:ext uri="{FF2B5EF4-FFF2-40B4-BE49-F238E27FC236}">
                <a16:creationId xmlns:a16="http://schemas.microsoft.com/office/drawing/2014/main" id="{93E72C97-2773-280E-F97F-CCB6F3485CA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9C71C-28A1-915C-BB7E-4E2F2FF56272}"/>
              </a:ext>
            </a:extLst>
          </p:cNvPr>
          <p:cNvSpPr>
            <a:spLocks noGrp="1"/>
          </p:cNvSpPr>
          <p:nvPr>
            <p:ph type="sldNum" sz="quarter" idx="12"/>
          </p:nvPr>
        </p:nvSpPr>
        <p:spPr/>
        <p:txBody>
          <a:bodyPr/>
          <a:lstStyle/>
          <a:p>
            <a:fld id="{CD8304E6-5469-594D-85BC-E468E92D2243}" type="slidenum">
              <a:rPr lang="en-US" smtClean="0"/>
              <a:t>109</a:t>
            </a:fld>
            <a:endParaRPr lang="en-US"/>
          </a:p>
        </p:txBody>
      </p:sp>
    </p:spTree>
    <p:extLst>
      <p:ext uri="{BB962C8B-B14F-4D97-AF65-F5344CB8AC3E}">
        <p14:creationId xmlns:p14="http://schemas.microsoft.com/office/powerpoint/2010/main" val="327852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004A-B743-EBE4-46AC-801DF7407789}"/>
              </a:ext>
            </a:extLst>
          </p:cNvPr>
          <p:cNvSpPr>
            <a:spLocks noGrp="1"/>
          </p:cNvSpPr>
          <p:nvPr>
            <p:ph type="title"/>
          </p:nvPr>
        </p:nvSpPr>
        <p:spPr/>
        <p:txBody>
          <a:bodyPr/>
          <a:lstStyle/>
          <a:p>
            <a:r>
              <a:rPr lang="en-DE" dirty="0"/>
              <a:t>Q: How do you treat systematics? </a:t>
            </a:r>
            <a:r>
              <a:rPr lang="en-DE" dirty="0">
                <a:solidFill>
                  <a:schemeClr val="bg2">
                    <a:lumMod val="75000"/>
                  </a:schemeClr>
                </a:solidFill>
                <a:sym typeface="Wingdings" pitchFamily="2" charset="2"/>
              </a:rPr>
              <a:t></a:t>
            </a:r>
            <a:r>
              <a:rPr lang="en-DE" dirty="0">
                <a:solidFill>
                  <a:schemeClr val="bg2">
                    <a:lumMod val="75000"/>
                  </a:schemeClr>
                </a:solidFill>
              </a:rPr>
              <a:t> </a:t>
            </a:r>
            <a:r>
              <a:rPr lang="en-DE">
                <a:solidFill>
                  <a:schemeClr val="bg2">
                    <a:lumMod val="75000"/>
                  </a:schemeClr>
                </a:solidFill>
              </a:rPr>
              <a:t>here for </a:t>
            </a:r>
            <a:r>
              <a:rPr lang="en-DE" dirty="0">
                <a:solidFill>
                  <a:schemeClr val="bg2">
                    <a:lumMod val="75000"/>
                  </a:schemeClr>
                </a:solidFill>
              </a:rPr>
              <a:t>unfolding</a:t>
            </a:r>
          </a:p>
        </p:txBody>
      </p:sp>
      <p:sp>
        <p:nvSpPr>
          <p:cNvPr id="3" name="Content Placeholder 2">
            <a:extLst>
              <a:ext uri="{FF2B5EF4-FFF2-40B4-BE49-F238E27FC236}">
                <a16:creationId xmlns:a16="http://schemas.microsoft.com/office/drawing/2014/main" id="{75943DD5-749C-94B0-01CB-6C0915D0628A}"/>
              </a:ext>
            </a:extLst>
          </p:cNvPr>
          <p:cNvSpPr>
            <a:spLocks noGrp="1"/>
          </p:cNvSpPr>
          <p:nvPr>
            <p:ph idx="1"/>
          </p:nvPr>
        </p:nvSpPr>
        <p:spPr/>
        <p:txBody>
          <a:bodyPr>
            <a:normAutofit/>
          </a:bodyPr>
          <a:lstStyle/>
          <a:p>
            <a:pPr marL="0" indent="0">
              <a:buNone/>
            </a:pPr>
            <a:r>
              <a:rPr lang="en-DE">
                <a:solidFill>
                  <a:srgbClr val="74B842"/>
                </a:solidFill>
              </a:rPr>
              <a:t>Ice systematics</a:t>
            </a:r>
            <a:r>
              <a:rPr lang="de-DE" dirty="0">
                <a:solidFill>
                  <a:srgbClr val="74B842"/>
                </a:solidFill>
              </a:rPr>
              <a:t> – </a:t>
            </a:r>
            <a:r>
              <a:rPr lang="de-DE" dirty="0" err="1">
                <a:solidFill>
                  <a:srgbClr val="74B842"/>
                </a:solidFill>
              </a:rPr>
              <a:t>Snowstorm</a:t>
            </a:r>
            <a:r>
              <a:rPr lang="de-DE" dirty="0">
                <a:solidFill>
                  <a:srgbClr val="74B842"/>
                </a:solidFill>
              </a:rPr>
              <a:t> </a:t>
            </a:r>
            <a:endParaRPr lang="en-DE" dirty="0">
              <a:solidFill>
                <a:srgbClr val="74B842"/>
              </a:solidFill>
            </a:endParaRPr>
          </a:p>
          <a:p>
            <a:r>
              <a:rPr lang="de-DE" dirty="0" err="1"/>
              <a:t>Vary</a:t>
            </a:r>
            <a:r>
              <a:rPr lang="de-DE" dirty="0"/>
              <a:t> </a:t>
            </a:r>
            <a:r>
              <a:rPr lang="de-DE" dirty="0" err="1"/>
              <a:t>ice</a:t>
            </a:r>
            <a:r>
              <a:rPr lang="de-DE" dirty="0"/>
              <a:t> </a:t>
            </a:r>
            <a:r>
              <a:rPr lang="de-DE" dirty="0" err="1"/>
              <a:t>properties</a:t>
            </a:r>
            <a:endParaRPr lang="de-DE" dirty="0"/>
          </a:p>
          <a:p>
            <a:r>
              <a:rPr lang="de-DE" dirty="0"/>
              <a:t>Relative </a:t>
            </a:r>
            <a:r>
              <a:rPr lang="de-DE" dirty="0" err="1"/>
              <a:t>change</a:t>
            </a:r>
            <a:r>
              <a:rPr lang="de-DE" dirty="0"/>
              <a:t> </a:t>
            </a:r>
            <a:r>
              <a:rPr lang="de-DE" dirty="0" err="1"/>
              <a:t>of</a:t>
            </a:r>
            <a:r>
              <a:rPr lang="de-DE" dirty="0"/>
              <a:t> bin </a:t>
            </a:r>
            <a:r>
              <a:rPr lang="de-DE" dirty="0" err="1"/>
              <a:t>content</a:t>
            </a:r>
            <a:endParaRPr lang="de-DE" dirty="0"/>
          </a:p>
          <a:p>
            <a:endParaRPr lang="de-DE" dirty="0"/>
          </a:p>
          <a:p>
            <a:endParaRPr lang="de-DE" dirty="0"/>
          </a:p>
          <a:p>
            <a:pPr>
              <a:buFont typeface="Wingdings" pitchFamily="2" charset="2"/>
              <a:buChar char="Ø"/>
            </a:pPr>
            <a:r>
              <a:rPr lang="de-DE" dirty="0"/>
              <a:t> F</a:t>
            </a:r>
            <a:r>
              <a:rPr lang="en-DE"/>
              <a:t>it </a:t>
            </a:r>
            <a:r>
              <a:rPr lang="en-DE" dirty="0"/>
              <a:t>as </a:t>
            </a:r>
            <a:r>
              <a:rPr lang="en-DE"/>
              <a:t>nuisance parameter</a:t>
            </a:r>
            <a:endParaRPr lang="de-DE" dirty="0"/>
          </a:p>
          <a:p>
            <a:pPr marL="0" indent="0">
              <a:buNone/>
            </a:pPr>
            <a:endParaRPr lang="en-DE" dirty="0"/>
          </a:p>
          <a:p>
            <a:pPr marL="0" indent="0">
              <a:buNone/>
            </a:pPr>
            <a:r>
              <a:rPr lang="en-DE" dirty="0">
                <a:solidFill>
                  <a:srgbClr val="74B842"/>
                </a:solidFill>
              </a:rPr>
              <a:t>Cosmic ray primary flux models</a:t>
            </a:r>
          </a:p>
          <a:p>
            <a:r>
              <a:rPr lang="en-GB" dirty="0"/>
              <a:t>B</a:t>
            </a:r>
            <a:r>
              <a:rPr lang="en-DE" dirty="0"/>
              <a:t>uild matrix for different primary models and show that the result is independent of the input model</a:t>
            </a:r>
          </a:p>
          <a:p>
            <a:pPr marL="0" indent="0">
              <a:buNone/>
            </a:pPr>
            <a:endParaRPr lang="en-DE" dirty="0"/>
          </a:p>
          <a:p>
            <a:pPr marL="0" indent="0">
              <a:buNone/>
            </a:pPr>
            <a:r>
              <a:rPr lang="en-DE" dirty="0">
                <a:solidFill>
                  <a:srgbClr val="74B842"/>
                </a:solidFill>
              </a:rPr>
              <a:t>Hadronic interaction models</a:t>
            </a:r>
          </a:p>
          <a:p>
            <a:r>
              <a:rPr lang="en-DE" dirty="0"/>
              <a:t>CORSIKA simulations are extensive, we rely on SIBYLL 2.3d </a:t>
            </a:r>
            <a:br>
              <a:rPr lang="en-DE" dirty="0"/>
            </a:br>
            <a:r>
              <a:rPr lang="en-DE" dirty="0"/>
              <a:t>(similar to the primary flux, the impact should be negligible)</a:t>
            </a:r>
          </a:p>
        </p:txBody>
      </p:sp>
      <p:sp>
        <p:nvSpPr>
          <p:cNvPr id="4" name="Date Placeholder 3">
            <a:extLst>
              <a:ext uri="{FF2B5EF4-FFF2-40B4-BE49-F238E27FC236}">
                <a16:creationId xmlns:a16="http://schemas.microsoft.com/office/drawing/2014/main" id="{D4E193A2-E8A7-D8FF-7D3D-1FB7C94BF62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6A8D83D-B7E8-732A-4251-4EA6B47D3D60}"/>
              </a:ext>
            </a:extLst>
          </p:cNvPr>
          <p:cNvSpPr>
            <a:spLocks noGrp="1"/>
          </p:cNvSpPr>
          <p:nvPr>
            <p:ph type="sldNum" sz="quarter" idx="12"/>
          </p:nvPr>
        </p:nvSpPr>
        <p:spPr/>
        <p:txBody>
          <a:bodyPr/>
          <a:lstStyle/>
          <a:p>
            <a:fld id="{CD8304E6-5469-594D-85BC-E468E92D2243}" type="slidenum">
              <a:rPr lang="en-US" smtClean="0"/>
              <a:t>11</a:t>
            </a:fld>
            <a:endParaRPr lang="en-US" dirty="0"/>
          </a:p>
        </p:txBody>
      </p:sp>
      <p:sp>
        <p:nvSpPr>
          <p:cNvPr id="6" name="TextBox 5">
            <a:extLst>
              <a:ext uri="{FF2B5EF4-FFF2-40B4-BE49-F238E27FC236}">
                <a16:creationId xmlns:a16="http://schemas.microsoft.com/office/drawing/2014/main" id="{C5697FB9-4A06-A5CC-3796-990CB43E4370}"/>
              </a:ext>
            </a:extLst>
          </p:cNvPr>
          <p:cNvSpPr txBox="1"/>
          <p:nvPr/>
        </p:nvSpPr>
        <p:spPr>
          <a:xfrm>
            <a:off x="7535620" y="90766"/>
            <a:ext cx="2598981" cy="369332"/>
          </a:xfrm>
          <a:prstGeom prst="rect">
            <a:avLst/>
          </a:prstGeom>
          <a:noFill/>
        </p:spPr>
        <p:txBody>
          <a:bodyPr wrap="none" rtlCol="0">
            <a:spAutoFit/>
          </a:bodyPr>
          <a:lstStyle/>
          <a:p>
            <a:r>
              <a:rPr lang="en-GB" dirty="0">
                <a:highlight>
                  <a:srgbClr val="74B842"/>
                </a:highlight>
              </a:rPr>
              <a:t>E</a:t>
            </a:r>
            <a:r>
              <a:rPr lang="en-DE" dirty="0">
                <a:highlight>
                  <a:srgbClr val="74B842"/>
                </a:highlight>
              </a:rPr>
              <a:t>xplained in the wiki </a:t>
            </a:r>
            <a:r>
              <a:rPr lang="en-GB" dirty="0">
                <a:highlight>
                  <a:srgbClr val="74B842"/>
                </a:highlight>
                <a:hlinkClick r:id="rId2"/>
              </a:rPr>
              <a:t>here</a:t>
            </a:r>
            <a:endParaRPr lang="en-DE" dirty="0">
              <a:highlight>
                <a:srgbClr val="74B842"/>
              </a:highlight>
            </a:endParaRPr>
          </a:p>
        </p:txBody>
      </p:sp>
      <p:pic>
        <p:nvPicPr>
          <p:cNvPr id="7" name="Picture 6">
            <a:extLst>
              <a:ext uri="{FF2B5EF4-FFF2-40B4-BE49-F238E27FC236}">
                <a16:creationId xmlns:a16="http://schemas.microsoft.com/office/drawing/2014/main" id="{497CF649-4F62-6B3A-AFB5-709025F056BD}"/>
              </a:ext>
            </a:extLst>
          </p:cNvPr>
          <p:cNvPicPr>
            <a:picLocks noChangeAspect="1"/>
          </p:cNvPicPr>
          <p:nvPr/>
        </p:nvPicPr>
        <p:blipFill>
          <a:blip r:embed="rId3"/>
          <a:stretch>
            <a:fillRect/>
          </a:stretch>
        </p:blipFill>
        <p:spPr>
          <a:xfrm>
            <a:off x="9232165" y="1107440"/>
            <a:ext cx="2916446" cy="2188916"/>
          </a:xfrm>
          <a:prstGeom prst="rect">
            <a:avLst/>
          </a:prstGeom>
        </p:spPr>
      </p:pic>
      <p:pic>
        <p:nvPicPr>
          <p:cNvPr id="8" name="Picture 7" descr="A graph of a graph with numbers and a chart of data&#10;&#10;AI-generated content may be incorrect.">
            <a:extLst>
              <a:ext uri="{FF2B5EF4-FFF2-40B4-BE49-F238E27FC236}">
                <a16:creationId xmlns:a16="http://schemas.microsoft.com/office/drawing/2014/main" id="{77813FC5-BFA3-0029-3C0A-9BC6DA478D78}"/>
              </a:ext>
            </a:extLst>
          </p:cNvPr>
          <p:cNvPicPr>
            <a:picLocks noChangeAspect="1"/>
          </p:cNvPicPr>
          <p:nvPr/>
        </p:nvPicPr>
        <p:blipFill>
          <a:blip r:embed="rId4"/>
          <a:stretch>
            <a:fillRect/>
          </a:stretch>
        </p:blipFill>
        <p:spPr>
          <a:xfrm>
            <a:off x="5178821" y="1202413"/>
            <a:ext cx="2842229" cy="2093943"/>
          </a:xfrm>
          <a:prstGeom prst="rect">
            <a:avLst/>
          </a:prstGeom>
        </p:spPr>
      </p:pic>
      <p:cxnSp>
        <p:nvCxnSpPr>
          <p:cNvPr id="10" name="Straight Arrow Connector 9">
            <a:extLst>
              <a:ext uri="{FF2B5EF4-FFF2-40B4-BE49-F238E27FC236}">
                <a16:creationId xmlns:a16="http://schemas.microsoft.com/office/drawing/2014/main" id="{F43F8721-DCB4-B05A-4012-9E82EC6A9016}"/>
              </a:ext>
            </a:extLst>
          </p:cNvPr>
          <p:cNvCxnSpPr>
            <a:cxnSpLocks/>
          </p:cNvCxnSpPr>
          <p:nvPr/>
        </p:nvCxnSpPr>
        <p:spPr>
          <a:xfrm>
            <a:off x="2870200" y="1689100"/>
            <a:ext cx="230862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DFB148-6EA8-79F1-7601-8F6AA3F68ED9}"/>
              </a:ext>
            </a:extLst>
          </p:cNvPr>
          <p:cNvSpPr txBox="1"/>
          <p:nvPr/>
        </p:nvSpPr>
        <p:spPr>
          <a:xfrm>
            <a:off x="3498653" y="1400332"/>
            <a:ext cx="1361270" cy="307777"/>
          </a:xfrm>
          <a:prstGeom prst="rect">
            <a:avLst/>
          </a:prstGeom>
          <a:noFill/>
        </p:spPr>
        <p:txBody>
          <a:bodyPr wrap="none" rtlCol="0">
            <a:spAutoFit/>
          </a:bodyPr>
          <a:lstStyle/>
          <a:p>
            <a:r>
              <a:rPr lang="en-US" sz="1400" dirty="0">
                <a:solidFill>
                  <a:schemeClr val="bg2">
                    <a:lumMod val="75000"/>
                  </a:schemeClr>
                </a:solidFill>
              </a:rPr>
              <a:t>impact on proxy</a:t>
            </a:r>
          </a:p>
        </p:txBody>
      </p:sp>
      <p:cxnSp>
        <p:nvCxnSpPr>
          <p:cNvPr id="14" name="Straight Arrow Connector 13">
            <a:extLst>
              <a:ext uri="{FF2B5EF4-FFF2-40B4-BE49-F238E27FC236}">
                <a16:creationId xmlns:a16="http://schemas.microsoft.com/office/drawing/2014/main" id="{02E150D1-AF9B-0DCC-2F2D-A431DECF097B}"/>
              </a:ext>
            </a:extLst>
          </p:cNvPr>
          <p:cNvCxnSpPr>
            <a:cxnSpLocks/>
          </p:cNvCxnSpPr>
          <p:nvPr/>
        </p:nvCxnSpPr>
        <p:spPr>
          <a:xfrm>
            <a:off x="8021050" y="1689100"/>
            <a:ext cx="143988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57C251-D430-FE6E-2E2A-A1EAB92991DC}"/>
              </a:ext>
            </a:extLst>
          </p:cNvPr>
          <p:cNvSpPr txBox="1"/>
          <p:nvPr/>
        </p:nvSpPr>
        <p:spPr>
          <a:xfrm>
            <a:off x="7923939" y="1391998"/>
            <a:ext cx="1439881" cy="307777"/>
          </a:xfrm>
          <a:prstGeom prst="rect">
            <a:avLst/>
          </a:prstGeom>
          <a:noFill/>
        </p:spPr>
        <p:txBody>
          <a:bodyPr wrap="none" rtlCol="0">
            <a:spAutoFit/>
          </a:bodyPr>
          <a:lstStyle/>
          <a:p>
            <a:r>
              <a:rPr lang="en-US" sz="1400" dirty="0">
                <a:solidFill>
                  <a:schemeClr val="bg2">
                    <a:lumMod val="75000"/>
                  </a:schemeClr>
                </a:solidFill>
              </a:rPr>
              <a:t>parameterization</a:t>
            </a:r>
          </a:p>
        </p:txBody>
      </p:sp>
      <p:cxnSp>
        <p:nvCxnSpPr>
          <p:cNvPr id="21" name="Curved Connector 20">
            <a:extLst>
              <a:ext uri="{FF2B5EF4-FFF2-40B4-BE49-F238E27FC236}">
                <a16:creationId xmlns:a16="http://schemas.microsoft.com/office/drawing/2014/main" id="{D7C0683D-021C-BBA2-02EB-2CAB740789DF}"/>
              </a:ext>
            </a:extLst>
          </p:cNvPr>
          <p:cNvCxnSpPr>
            <a:cxnSpLocks/>
            <a:stCxn id="7" idx="2"/>
          </p:cNvCxnSpPr>
          <p:nvPr/>
        </p:nvCxnSpPr>
        <p:spPr>
          <a:xfrm rot="5400000" flipH="1">
            <a:off x="6817405" y="-576627"/>
            <a:ext cx="1184068" cy="6561898"/>
          </a:xfrm>
          <a:prstGeom prst="curvedConnector4">
            <a:avLst>
              <a:gd name="adj1" fmla="val -19306"/>
              <a:gd name="adj2" fmla="val 88787"/>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6D18317-DFA5-A38D-ABC8-19247E08242C}"/>
              </a:ext>
            </a:extLst>
          </p:cNvPr>
          <p:cNvPicPr>
            <a:picLocks noChangeAspect="1"/>
          </p:cNvPicPr>
          <p:nvPr/>
        </p:nvPicPr>
        <p:blipFill>
          <a:blip r:embed="rId5"/>
          <a:stretch>
            <a:fillRect/>
          </a:stretch>
        </p:blipFill>
        <p:spPr>
          <a:xfrm>
            <a:off x="838200" y="2475786"/>
            <a:ext cx="1016000" cy="279400"/>
          </a:xfrm>
          <a:prstGeom prst="rect">
            <a:avLst/>
          </a:prstGeom>
        </p:spPr>
      </p:pic>
      <p:pic>
        <p:nvPicPr>
          <p:cNvPr id="27" name="Picture 26" descr="A black arrow pointing to a letter&#10;&#10;AI-generated content may be incorrect.">
            <a:extLst>
              <a:ext uri="{FF2B5EF4-FFF2-40B4-BE49-F238E27FC236}">
                <a16:creationId xmlns:a16="http://schemas.microsoft.com/office/drawing/2014/main" id="{22FC98C7-F845-9C75-6FDE-887F80EBE833}"/>
              </a:ext>
            </a:extLst>
          </p:cNvPr>
          <p:cNvPicPr>
            <a:picLocks noChangeAspect="1"/>
          </p:cNvPicPr>
          <p:nvPr/>
        </p:nvPicPr>
        <p:blipFill>
          <a:blip r:embed="rId6"/>
          <a:stretch>
            <a:fillRect/>
          </a:stretch>
        </p:blipFill>
        <p:spPr>
          <a:xfrm>
            <a:off x="2381053" y="2450424"/>
            <a:ext cx="1117600" cy="381000"/>
          </a:xfrm>
          <a:prstGeom prst="rect">
            <a:avLst/>
          </a:prstGeom>
        </p:spPr>
      </p:pic>
      <p:pic>
        <p:nvPicPr>
          <p:cNvPr id="9" name="Picture 2" descr="Logo Cosmic Interacting Matters">
            <a:extLst>
              <a:ext uri="{FF2B5EF4-FFF2-40B4-BE49-F238E27FC236}">
                <a16:creationId xmlns:a16="http://schemas.microsoft.com/office/drawing/2014/main" id="{7FD9F2DF-D70C-975D-13BC-243C7FD9B7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367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3881-1D7F-6321-6945-7C060415827A}"/>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6E72304C-719A-04CC-7707-C95CE047E324}"/>
              </a:ext>
            </a:extLst>
          </p:cNvPr>
          <p:cNvSpPr>
            <a:spLocks noGrp="1"/>
          </p:cNvSpPr>
          <p:nvPr>
            <p:ph idx="1"/>
          </p:nvPr>
        </p:nvSpPr>
        <p:spPr/>
        <p:txBody>
          <a:bodyPr/>
          <a:lstStyle/>
          <a:p>
            <a:endParaRPr lang="en-US" dirty="0"/>
          </a:p>
          <a:p>
            <a:endParaRPr lang="en-US" dirty="0"/>
          </a:p>
          <a:p>
            <a:r>
              <a:rPr lang="en-US" dirty="0"/>
              <a:t>Move forward with unblinding the unfolding for ICRC</a:t>
            </a:r>
          </a:p>
          <a:p>
            <a:r>
              <a:rPr lang="en-US" dirty="0"/>
              <a:t>Run normalization fit as post-unblinding check</a:t>
            </a:r>
          </a:p>
          <a:p>
            <a:endParaRPr lang="en-US" dirty="0"/>
          </a:p>
          <a:p>
            <a:pPr>
              <a:buFont typeface="Wingdings" pitchFamily="2" charset="2"/>
              <a:buChar char="q"/>
            </a:pPr>
            <a:r>
              <a:rPr lang="en-US" dirty="0"/>
              <a:t> Answered CRWG questions</a:t>
            </a:r>
          </a:p>
          <a:p>
            <a:pPr>
              <a:buFont typeface="Wingdings" pitchFamily="2" charset="2"/>
              <a:buChar char="q"/>
            </a:pPr>
            <a:r>
              <a:rPr lang="en-US" dirty="0"/>
              <a:t> Finish technical review </a:t>
            </a:r>
          </a:p>
          <a:p>
            <a:pPr>
              <a:buFont typeface="Wingdings" pitchFamily="2" charset="2"/>
              <a:buChar char="q"/>
            </a:pPr>
            <a:endParaRPr lang="en-US" dirty="0"/>
          </a:p>
          <a:p>
            <a:pPr>
              <a:buFont typeface="Wingdings" pitchFamily="2" charset="2"/>
              <a:buChar char="q"/>
            </a:pPr>
            <a:r>
              <a:rPr lang="en-US" dirty="0"/>
              <a:t> Ask for a collaboration reviewer</a:t>
            </a:r>
          </a:p>
        </p:txBody>
      </p:sp>
      <p:sp>
        <p:nvSpPr>
          <p:cNvPr id="4" name="Date Placeholder 3">
            <a:extLst>
              <a:ext uri="{FF2B5EF4-FFF2-40B4-BE49-F238E27FC236}">
                <a16:creationId xmlns:a16="http://schemas.microsoft.com/office/drawing/2014/main" id="{88E0AB59-101A-3136-2FE6-179147037AB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9D79C3-9A3A-776C-9A5B-1FC9DF815617}"/>
              </a:ext>
            </a:extLst>
          </p:cNvPr>
          <p:cNvSpPr>
            <a:spLocks noGrp="1"/>
          </p:cNvSpPr>
          <p:nvPr>
            <p:ph type="sldNum" sz="quarter" idx="12"/>
          </p:nvPr>
        </p:nvSpPr>
        <p:spPr/>
        <p:txBody>
          <a:bodyPr/>
          <a:lstStyle/>
          <a:p>
            <a:fld id="{CD8304E6-5469-594D-85BC-E468E92D2243}" type="slidenum">
              <a:rPr lang="en-US" smtClean="0"/>
              <a:t>12</a:t>
            </a:fld>
            <a:endParaRPr lang="en-US" dirty="0"/>
          </a:p>
        </p:txBody>
      </p:sp>
      <p:sp>
        <p:nvSpPr>
          <p:cNvPr id="6" name="TextBox 5">
            <a:extLst>
              <a:ext uri="{FF2B5EF4-FFF2-40B4-BE49-F238E27FC236}">
                <a16:creationId xmlns:a16="http://schemas.microsoft.com/office/drawing/2014/main" id="{86225797-89E9-91DA-C7DB-BCB303F05203}"/>
              </a:ext>
            </a:extLst>
          </p:cNvPr>
          <p:cNvSpPr txBox="1"/>
          <p:nvPr/>
        </p:nvSpPr>
        <p:spPr>
          <a:xfrm>
            <a:off x="3581400" y="6081991"/>
            <a:ext cx="5208734" cy="369332"/>
          </a:xfrm>
          <a:prstGeom prst="rect">
            <a:avLst/>
          </a:prstGeom>
          <a:noFill/>
        </p:spPr>
        <p:txBody>
          <a:bodyPr wrap="none" rtlCol="0">
            <a:spAutoFit/>
          </a:bodyPr>
          <a:lstStyle/>
          <a:p>
            <a:r>
              <a:rPr lang="en-US" dirty="0">
                <a:solidFill>
                  <a:srgbClr val="74B842"/>
                </a:solidFill>
              </a:rPr>
              <a:t>Thank you for listening. Do you have more questions?</a:t>
            </a:r>
          </a:p>
        </p:txBody>
      </p:sp>
      <p:sp>
        <p:nvSpPr>
          <p:cNvPr id="8" name="TextBox 7">
            <a:extLst>
              <a:ext uri="{FF2B5EF4-FFF2-40B4-BE49-F238E27FC236}">
                <a16:creationId xmlns:a16="http://schemas.microsoft.com/office/drawing/2014/main" id="{E3A7EAD9-002B-D378-96DF-D49F486E0701}"/>
              </a:ext>
            </a:extLst>
          </p:cNvPr>
          <p:cNvSpPr txBox="1"/>
          <p:nvPr/>
        </p:nvSpPr>
        <p:spPr>
          <a:xfrm>
            <a:off x="582789" y="3052006"/>
            <a:ext cx="533400" cy="369332"/>
          </a:xfrm>
          <a:prstGeom prst="rect">
            <a:avLst/>
          </a:prstGeom>
          <a:noFill/>
        </p:spPr>
        <p:txBody>
          <a:bodyPr wrap="square">
            <a:spAutoFit/>
          </a:bodyPr>
          <a:lstStyle/>
          <a:p>
            <a:r>
              <a:rPr lang="en-DE"/>
              <a:t>✅</a:t>
            </a:r>
            <a:endParaRPr lang="en-US" dirty="0"/>
          </a:p>
        </p:txBody>
      </p:sp>
      <p:pic>
        <p:nvPicPr>
          <p:cNvPr id="7" name="Picture 2" descr="Logo Cosmic Interacting Matters">
            <a:extLst>
              <a:ext uri="{FF2B5EF4-FFF2-40B4-BE49-F238E27FC236}">
                <a16:creationId xmlns:a16="http://schemas.microsoft.com/office/drawing/2014/main" id="{A532B162-BFE9-6E5C-D3A5-A6617A698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47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365C-BB0C-B394-8CC8-324362AF3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89BFF-6683-83E0-A0FB-B08ED2C74310}"/>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24C5901D-3E87-EB0E-6A8A-A9584F4170B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C480D4E4-57AD-5A3E-272F-18F356677C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AC7C4A-E1D0-32B4-56DE-ACC592896D51}"/>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6" name="Picture 2" descr="Logo Cosmic Interacting Matters">
            <a:extLst>
              <a:ext uri="{FF2B5EF4-FFF2-40B4-BE49-F238E27FC236}">
                <a16:creationId xmlns:a16="http://schemas.microsoft.com/office/drawing/2014/main" id="{ECD14C97-ACFB-BD99-7D4D-CEE4745D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78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14</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3" name="Picture 2" descr="Logo Cosmic Interacting Matters">
            <a:extLst>
              <a:ext uri="{FF2B5EF4-FFF2-40B4-BE49-F238E27FC236}">
                <a16:creationId xmlns:a16="http://schemas.microsoft.com/office/drawing/2014/main" id="{37AF06FF-0548-46C3-516A-5DC8F33EA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pic>
        <p:nvPicPr>
          <p:cNvPr id="3" name="Picture 2" descr="Logo Cosmic Interacting Matters">
            <a:extLst>
              <a:ext uri="{FF2B5EF4-FFF2-40B4-BE49-F238E27FC236}">
                <a16:creationId xmlns:a16="http://schemas.microsoft.com/office/drawing/2014/main" id="{EBC593FE-3F69-CA32-144E-7C47B2F0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36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16</a:t>
            </a:fld>
            <a:endParaRPr lang="en-US"/>
          </a:p>
        </p:txBody>
      </p:sp>
      <p:pic>
        <p:nvPicPr>
          <p:cNvPr id="6" name="Picture 2" descr="Logo Cosmic Interacting Matters">
            <a:extLst>
              <a:ext uri="{FF2B5EF4-FFF2-40B4-BE49-F238E27FC236}">
                <a16:creationId xmlns:a16="http://schemas.microsoft.com/office/drawing/2014/main" id="{C8ED5E49-83DF-0EF4-D244-16DF34BFE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9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pic>
        <p:nvPicPr>
          <p:cNvPr id="3" name="Picture 2" descr="Logo Cosmic Interacting Matters">
            <a:extLst>
              <a:ext uri="{FF2B5EF4-FFF2-40B4-BE49-F238E27FC236}">
                <a16:creationId xmlns:a16="http://schemas.microsoft.com/office/drawing/2014/main" id="{658A2218-97C5-6BD9-5474-5C6490E3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2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6" name="Picture 2" descr="Logo Cosmic Interacting Matters">
            <a:extLst>
              <a:ext uri="{FF2B5EF4-FFF2-40B4-BE49-F238E27FC236}">
                <a16:creationId xmlns:a16="http://schemas.microsoft.com/office/drawing/2014/main" id="{BC6DCE6B-ECB7-F952-DECC-93821F854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958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pic>
        <p:nvPicPr>
          <p:cNvPr id="3" name="Picture 2" descr="Logo Cosmic Interacting Matters">
            <a:extLst>
              <a:ext uri="{FF2B5EF4-FFF2-40B4-BE49-F238E27FC236}">
                <a16:creationId xmlns:a16="http://schemas.microsoft.com/office/drawing/2014/main" id="{80757FB5-E1CC-1FEC-9BED-9C74A6AB7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63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564697" y="227962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4"/>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
        <p:nvSpPr>
          <p:cNvPr id="8" name="Rounded Rectangle 7">
            <a:extLst>
              <a:ext uri="{FF2B5EF4-FFF2-40B4-BE49-F238E27FC236}">
                <a16:creationId xmlns:a16="http://schemas.microsoft.com/office/drawing/2014/main" id="{C4909CED-D818-C458-A81D-AEF2C36A35A1}"/>
              </a:ext>
            </a:extLst>
          </p:cNvPr>
          <p:cNvSpPr/>
          <p:nvPr/>
        </p:nvSpPr>
        <p:spPr>
          <a:xfrm>
            <a:off x="465433" y="4954564"/>
            <a:ext cx="3517336" cy="960699"/>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Definition leading muon: </a:t>
            </a:r>
          </a:p>
          <a:p>
            <a:pPr algn="ctr"/>
            <a:r>
              <a:rPr lang="en-DE" dirty="0">
                <a:solidFill>
                  <a:schemeClr val="tx1"/>
                </a:solidFill>
              </a:rPr>
              <a:t>most energetic muon of a muon bundle</a:t>
            </a:r>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dirty="0" err="1"/>
              <a:t>pascal.gutjahr@tu-dortmund.de</a:t>
            </a:r>
            <a:endParaRPr lang="en-US" dirty="0"/>
          </a:p>
        </p:txBody>
      </p:sp>
    </p:spTree>
    <p:extLst>
      <p:ext uri="{BB962C8B-B14F-4D97-AF65-F5344CB8AC3E}">
        <p14:creationId xmlns:p14="http://schemas.microsoft.com/office/powerpoint/2010/main" val="270143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B832-84F9-AD2B-0375-47AF8B9143AD}"/>
              </a:ext>
            </a:extLst>
          </p:cNvPr>
          <p:cNvSpPr>
            <a:spLocks noGrp="1"/>
          </p:cNvSpPr>
          <p:nvPr>
            <p:ph type="title"/>
          </p:nvPr>
        </p:nvSpPr>
        <p:spPr/>
        <p:txBody>
          <a:bodyPr/>
          <a:lstStyle/>
          <a:p>
            <a:r>
              <a:rPr lang="en-US" dirty="0"/>
              <a:t>Check impact of primary input model</a:t>
            </a:r>
          </a:p>
        </p:txBody>
      </p:sp>
      <p:pic>
        <p:nvPicPr>
          <p:cNvPr id="7" name="Content Placeholder 6" descr="A graph of a graph of a graph&#10;&#10;AI-generated content may be incorrect.">
            <a:extLst>
              <a:ext uri="{FF2B5EF4-FFF2-40B4-BE49-F238E27FC236}">
                <a16:creationId xmlns:a16="http://schemas.microsoft.com/office/drawing/2014/main" id="{EC5700B1-FE28-0947-FAD9-9F4B6A8D1FBB}"/>
              </a:ext>
            </a:extLst>
          </p:cNvPr>
          <p:cNvPicPr>
            <a:picLocks noGrp="1" noChangeAspect="1"/>
          </p:cNvPicPr>
          <p:nvPr>
            <p:ph idx="1"/>
          </p:nvPr>
        </p:nvPicPr>
        <p:blipFill>
          <a:blip r:embed="rId2"/>
          <a:stretch>
            <a:fillRect/>
          </a:stretch>
        </p:blipFill>
        <p:spPr>
          <a:xfrm>
            <a:off x="6292485" y="0"/>
            <a:ext cx="4378335" cy="3203782"/>
          </a:xfrm>
        </p:spPr>
      </p:pic>
      <p:sp>
        <p:nvSpPr>
          <p:cNvPr id="4" name="Date Placeholder 3">
            <a:extLst>
              <a:ext uri="{FF2B5EF4-FFF2-40B4-BE49-F238E27FC236}">
                <a16:creationId xmlns:a16="http://schemas.microsoft.com/office/drawing/2014/main" id="{F1A8D658-75B9-A87E-C3A2-86E6016AAAA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87121D5-61F9-C079-D152-9CD841778E0B}"/>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9" name="Picture 8" descr="A graph of a graph with numbers and lines&#10;&#10;AI-generated content may be incorrect.">
            <a:extLst>
              <a:ext uri="{FF2B5EF4-FFF2-40B4-BE49-F238E27FC236}">
                <a16:creationId xmlns:a16="http://schemas.microsoft.com/office/drawing/2014/main" id="{2A938102-1CF3-1AA0-3D13-27535E7BD4F2}"/>
              </a:ext>
            </a:extLst>
          </p:cNvPr>
          <p:cNvPicPr>
            <a:picLocks noChangeAspect="1"/>
          </p:cNvPicPr>
          <p:nvPr/>
        </p:nvPicPr>
        <p:blipFill>
          <a:blip r:embed="rId3"/>
          <a:stretch>
            <a:fillRect/>
          </a:stretch>
        </p:blipFill>
        <p:spPr>
          <a:xfrm>
            <a:off x="6292484" y="3152568"/>
            <a:ext cx="4378336" cy="3203782"/>
          </a:xfrm>
          <a:prstGeom prst="rect">
            <a:avLst/>
          </a:prstGeom>
        </p:spPr>
      </p:pic>
      <p:pic>
        <p:nvPicPr>
          <p:cNvPr id="11" name="Picture 10" descr="A graph of a graph with numbers and lines&#10;&#10;AI-generated content may be incorrect.">
            <a:extLst>
              <a:ext uri="{FF2B5EF4-FFF2-40B4-BE49-F238E27FC236}">
                <a16:creationId xmlns:a16="http://schemas.microsoft.com/office/drawing/2014/main" id="{80EFA987-234A-8DC3-359E-1EB8125B4BEE}"/>
              </a:ext>
            </a:extLst>
          </p:cNvPr>
          <p:cNvPicPr>
            <a:picLocks noChangeAspect="1"/>
          </p:cNvPicPr>
          <p:nvPr/>
        </p:nvPicPr>
        <p:blipFill>
          <a:blip r:embed="rId4"/>
          <a:stretch>
            <a:fillRect/>
          </a:stretch>
        </p:blipFill>
        <p:spPr>
          <a:xfrm>
            <a:off x="838200" y="3152568"/>
            <a:ext cx="4378336" cy="3203782"/>
          </a:xfrm>
          <a:prstGeom prst="rect">
            <a:avLst/>
          </a:prstGeom>
        </p:spPr>
      </p:pic>
      <p:sp>
        <p:nvSpPr>
          <p:cNvPr id="12" name="TextBox 11">
            <a:extLst>
              <a:ext uri="{FF2B5EF4-FFF2-40B4-BE49-F238E27FC236}">
                <a16:creationId xmlns:a16="http://schemas.microsoft.com/office/drawing/2014/main" id="{A0E77FC1-F628-66D0-AD52-3B7C312D117C}"/>
              </a:ext>
            </a:extLst>
          </p:cNvPr>
          <p:cNvSpPr txBox="1"/>
          <p:nvPr/>
        </p:nvSpPr>
        <p:spPr>
          <a:xfrm>
            <a:off x="654756" y="1399822"/>
            <a:ext cx="5273431" cy="1200329"/>
          </a:xfrm>
          <a:prstGeom prst="rect">
            <a:avLst/>
          </a:prstGeom>
          <a:noFill/>
        </p:spPr>
        <p:txBody>
          <a:bodyPr wrap="none" rtlCol="0">
            <a:spAutoFit/>
          </a:bodyPr>
          <a:lstStyle/>
          <a:p>
            <a:pPr marL="285750" indent="-285750">
              <a:buFont typeface="Arial" panose="020B0604020202020204" pitchFamily="34" charset="0"/>
              <a:buChar char="•"/>
            </a:pPr>
            <a:r>
              <a:rPr lang="en-US" dirty="0"/>
              <a:t>build model on H4a</a:t>
            </a:r>
          </a:p>
          <a:p>
            <a:pPr marL="285750" indent="-285750">
              <a:buFont typeface="Arial" panose="020B0604020202020204" pitchFamily="34" charset="0"/>
              <a:buChar char="•"/>
            </a:pPr>
            <a:r>
              <a:rPr lang="en-US" dirty="0"/>
              <a:t>unfold H3a, H4a and GSF</a:t>
            </a:r>
          </a:p>
          <a:p>
            <a:pPr marL="285750" indent="-285750">
              <a:buFont typeface="Arial" panose="020B0604020202020204" pitchFamily="34" charset="0"/>
              <a:buChar char="•"/>
            </a:pPr>
            <a:r>
              <a:rPr lang="en-US" dirty="0"/>
              <a:t>green line should align with 1</a:t>
            </a:r>
          </a:p>
          <a:p>
            <a:pPr marL="285750" indent="-285750">
              <a:buFont typeface="Wingdings" pitchFamily="2" charset="2"/>
              <a:buChar char="Ø"/>
            </a:pPr>
            <a:r>
              <a:rPr lang="en-US" dirty="0">
                <a:solidFill>
                  <a:srgbClr val="74B842"/>
                </a:solidFill>
              </a:rPr>
              <a:t>Unfolding independent of input primary flux model</a:t>
            </a:r>
          </a:p>
        </p:txBody>
      </p:sp>
      <p:sp>
        <p:nvSpPr>
          <p:cNvPr id="13" name="Rectangle 12">
            <a:extLst>
              <a:ext uri="{FF2B5EF4-FFF2-40B4-BE49-F238E27FC236}">
                <a16:creationId xmlns:a16="http://schemas.microsoft.com/office/drawing/2014/main" id="{7148B4D1-E7AE-2212-ED1F-9C84BA5A5CDE}"/>
              </a:ext>
            </a:extLst>
          </p:cNvPr>
          <p:cNvSpPr/>
          <p:nvPr/>
        </p:nvSpPr>
        <p:spPr>
          <a:xfrm>
            <a:off x="3049946"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25CE0E-8A73-A576-2A75-ADA04BC29DD5}"/>
              </a:ext>
            </a:extLst>
          </p:cNvPr>
          <p:cNvSpPr/>
          <p:nvPr/>
        </p:nvSpPr>
        <p:spPr>
          <a:xfrm>
            <a:off x="8504230"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5D90-9A15-6F81-21DA-9BCA6CBF50A6}"/>
              </a:ext>
            </a:extLst>
          </p:cNvPr>
          <p:cNvSpPr/>
          <p:nvPr/>
        </p:nvSpPr>
        <p:spPr>
          <a:xfrm>
            <a:off x="8504230" y="69954"/>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E43635-92A2-ECFE-CABA-F240A7889B23}"/>
              </a:ext>
            </a:extLst>
          </p:cNvPr>
          <p:cNvSpPr txBox="1"/>
          <p:nvPr/>
        </p:nvSpPr>
        <p:spPr>
          <a:xfrm>
            <a:off x="3825716" y="6392540"/>
            <a:ext cx="6845104"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A5A5A5"/>
                </a:solidFill>
              </a:rPr>
              <a:t>grey ratio to </a:t>
            </a:r>
            <a:r>
              <a:rPr lang="en-US" sz="1200" dirty="0" err="1">
                <a:solidFill>
                  <a:srgbClr val="A5A5A5"/>
                </a:solidFill>
              </a:rPr>
              <a:t>MCEq</a:t>
            </a:r>
            <a:r>
              <a:rPr lang="en-US" sz="1200" dirty="0">
                <a:solidFill>
                  <a:srgbClr val="A5A5A5"/>
                </a:solidFill>
              </a:rPr>
              <a:t> depends on the expectation value per bin, here this is calculated based on H4a </a:t>
            </a:r>
          </a:p>
          <a:p>
            <a:r>
              <a:rPr lang="en-US" sz="1200" dirty="0">
                <a:solidFill>
                  <a:srgbClr val="A5A5A5"/>
                </a:solidFill>
                <a:sym typeface="Wingdings" pitchFamily="2" charset="2"/>
              </a:rPr>
              <a:t> this leads to minor deviations for H3a and GSF</a:t>
            </a:r>
            <a:endParaRPr lang="en-US" sz="1200" dirty="0">
              <a:solidFill>
                <a:srgbClr val="A5A5A5"/>
              </a:solidFill>
            </a:endParaRPr>
          </a:p>
        </p:txBody>
      </p:sp>
    </p:spTree>
    <p:extLst>
      <p:ext uri="{BB962C8B-B14F-4D97-AF65-F5344CB8AC3E}">
        <p14:creationId xmlns:p14="http://schemas.microsoft.com/office/powerpoint/2010/main" val="394651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21</a:t>
            </a:fld>
            <a:endParaRPr lang="en-US"/>
          </a:p>
        </p:txBody>
      </p:sp>
      <p:pic>
        <p:nvPicPr>
          <p:cNvPr id="6" name="Picture 2" descr="Logo Cosmic Interacting Matters">
            <a:extLst>
              <a:ext uri="{FF2B5EF4-FFF2-40B4-BE49-F238E27FC236}">
                <a16:creationId xmlns:a16="http://schemas.microsoft.com/office/drawing/2014/main" id="{AA00E2AD-DAA5-73DA-8742-CB94B490E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20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22</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
        <p:nvSpPr>
          <p:cNvPr id="3" name="TextBox 2">
            <a:extLst>
              <a:ext uri="{FF2B5EF4-FFF2-40B4-BE49-F238E27FC236}">
                <a16:creationId xmlns:a16="http://schemas.microsoft.com/office/drawing/2014/main" id="{A5264E3F-BADD-3BDA-C611-BDB777105EB1}"/>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3D49CB8E-DBFF-4CFB-C400-3EA2B982D917}"/>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8B62D8A7-60CC-F74C-88A1-09DF4F1C078B}"/>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CC836D09-08AB-1D0D-F5DD-5A64E499B059}"/>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6919E03F-7A39-BDAF-9940-B7941318569F}"/>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pic>
        <p:nvPicPr>
          <p:cNvPr id="14" name="Picture 2" descr="Logo Cosmic Interacting Matters">
            <a:extLst>
              <a:ext uri="{FF2B5EF4-FFF2-40B4-BE49-F238E27FC236}">
                <a16:creationId xmlns:a16="http://schemas.microsoft.com/office/drawing/2014/main" id="{7619A8DE-731D-E6C2-65AB-1A6A375A6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50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23</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
        <p:nvSpPr>
          <p:cNvPr id="3" name="TextBox 2">
            <a:extLst>
              <a:ext uri="{FF2B5EF4-FFF2-40B4-BE49-F238E27FC236}">
                <a16:creationId xmlns:a16="http://schemas.microsoft.com/office/drawing/2014/main" id="{A8466E85-3978-CADA-65DC-0AF920C9141E}"/>
              </a:ext>
            </a:extLst>
          </p:cNvPr>
          <p:cNvSpPr txBox="1"/>
          <p:nvPr/>
        </p:nvSpPr>
        <p:spPr>
          <a:xfrm>
            <a:off x="1371601" y="2569030"/>
            <a:ext cx="1015021" cy="323165"/>
          </a:xfrm>
          <a:prstGeom prst="rect">
            <a:avLst/>
          </a:prstGeom>
          <a:noFill/>
        </p:spPr>
        <p:txBody>
          <a:bodyPr wrap="none" rtlCol="0">
            <a:spAutoFit/>
          </a:bodyPr>
          <a:lstStyle/>
          <a:p>
            <a:r>
              <a:rPr lang="en-DE" sz="1500" dirty="0"/>
              <a:t>HoleIce p0</a:t>
            </a:r>
          </a:p>
        </p:txBody>
      </p:sp>
      <p:sp>
        <p:nvSpPr>
          <p:cNvPr id="7" name="TextBox 6">
            <a:extLst>
              <a:ext uri="{FF2B5EF4-FFF2-40B4-BE49-F238E27FC236}">
                <a16:creationId xmlns:a16="http://schemas.microsoft.com/office/drawing/2014/main" id="{DA085A20-A29E-45EA-7A29-B3D4F0574BED}"/>
              </a:ext>
            </a:extLst>
          </p:cNvPr>
          <p:cNvSpPr txBox="1"/>
          <p:nvPr/>
        </p:nvSpPr>
        <p:spPr>
          <a:xfrm>
            <a:off x="9394371" y="2569030"/>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1FCE28AA-E4B0-0D1B-1174-1836A4A6B1B7}"/>
              </a:ext>
            </a:extLst>
          </p:cNvPr>
          <p:cNvSpPr txBox="1"/>
          <p:nvPr/>
        </p:nvSpPr>
        <p:spPr>
          <a:xfrm>
            <a:off x="5410355" y="2569029"/>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DC4BC2A7-C3B1-4A22-E245-C068BF2CBF25}"/>
              </a:ext>
            </a:extLst>
          </p:cNvPr>
          <p:cNvSpPr txBox="1"/>
          <p:nvPr/>
        </p:nvSpPr>
        <p:spPr>
          <a:xfrm>
            <a:off x="4184802" y="5535347"/>
            <a:ext cx="1337354" cy="323165"/>
          </a:xfrm>
          <a:prstGeom prst="rect">
            <a:avLst/>
          </a:prstGeom>
          <a:noFill/>
        </p:spPr>
        <p:txBody>
          <a:bodyPr wrap="none" rtlCol="0">
            <a:spAutoFit/>
          </a:bodyPr>
          <a:lstStyle/>
          <a:p>
            <a:r>
              <a:rPr lang="en-DE" sz="1500" dirty="0"/>
              <a:t>DOMEfficiency</a:t>
            </a:r>
          </a:p>
        </p:txBody>
      </p:sp>
      <p:sp>
        <p:nvSpPr>
          <p:cNvPr id="11" name="TextBox 10">
            <a:extLst>
              <a:ext uri="{FF2B5EF4-FFF2-40B4-BE49-F238E27FC236}">
                <a16:creationId xmlns:a16="http://schemas.microsoft.com/office/drawing/2014/main" id="{BEA86402-01CD-8137-BD7E-11AD05027315}"/>
              </a:ext>
            </a:extLst>
          </p:cNvPr>
          <p:cNvSpPr txBox="1"/>
          <p:nvPr/>
        </p:nvSpPr>
        <p:spPr>
          <a:xfrm>
            <a:off x="8310334" y="5535346"/>
            <a:ext cx="1050096" cy="323165"/>
          </a:xfrm>
          <a:prstGeom prst="rect">
            <a:avLst/>
          </a:prstGeom>
          <a:noFill/>
        </p:spPr>
        <p:txBody>
          <a:bodyPr wrap="none" rtlCol="0">
            <a:spAutoFit/>
          </a:bodyPr>
          <a:lstStyle/>
          <a:p>
            <a:r>
              <a:rPr lang="en-DE" sz="1500" dirty="0"/>
              <a:t>Absorption</a:t>
            </a:r>
          </a:p>
        </p:txBody>
      </p:sp>
      <p:pic>
        <p:nvPicPr>
          <p:cNvPr id="13" name="Picture 2" descr="Logo Cosmic Interacting Matters">
            <a:extLst>
              <a:ext uri="{FF2B5EF4-FFF2-40B4-BE49-F238E27FC236}">
                <a16:creationId xmlns:a16="http://schemas.microsoft.com/office/drawing/2014/main" id="{27BB1008-8771-5FEE-0AAC-89C7852F2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64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24</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51833226-C67B-5B12-698F-C69D2E58B19A}"/>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AE538E05-3642-EBF6-5038-50B07377D8B9}"/>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5A2D1ED7-97E7-1D94-D594-5B7DDA11361E}"/>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1" name="TextBox 10">
            <a:extLst>
              <a:ext uri="{FF2B5EF4-FFF2-40B4-BE49-F238E27FC236}">
                <a16:creationId xmlns:a16="http://schemas.microsoft.com/office/drawing/2014/main" id="{412D3EC2-30B4-3277-867E-2FA1C55CD60C}"/>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039962CD-E5F8-7463-0451-1844FA09C830}"/>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sp>
        <p:nvSpPr>
          <p:cNvPr id="14" name="Oval 13">
            <a:extLst>
              <a:ext uri="{FF2B5EF4-FFF2-40B4-BE49-F238E27FC236}">
                <a16:creationId xmlns:a16="http://schemas.microsoft.com/office/drawing/2014/main" id="{53E31535-8768-3BDA-EB27-F91BE30FD4A1}"/>
              </a:ext>
            </a:extLst>
          </p:cNvPr>
          <p:cNvSpPr/>
          <p:nvPr/>
        </p:nvSpPr>
        <p:spPr>
          <a:xfrm>
            <a:off x="1744084" y="893462"/>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2" descr="Logo Cosmic Interacting Matters">
            <a:extLst>
              <a:ext uri="{FF2B5EF4-FFF2-40B4-BE49-F238E27FC236}">
                <a16:creationId xmlns:a16="http://schemas.microsoft.com/office/drawing/2014/main" id="{832A53F8-65E4-2D0F-6046-BE4A8AEE1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53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25</a:t>
            </a:fld>
            <a:endParaRPr lang="en-US"/>
          </a:p>
        </p:txBody>
      </p:sp>
      <p:pic>
        <p:nvPicPr>
          <p:cNvPr id="6" name="Picture 2" descr="Logo Cosmic Interacting Matters">
            <a:extLst>
              <a:ext uri="{FF2B5EF4-FFF2-40B4-BE49-F238E27FC236}">
                <a16:creationId xmlns:a16="http://schemas.microsoft.com/office/drawing/2014/main" id="{8E5D8746-383E-AE7E-198A-D61694CE4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76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26</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pic>
        <p:nvPicPr>
          <p:cNvPr id="3" name="Picture 2" descr="Logo Cosmic Interacting Matters">
            <a:extLst>
              <a:ext uri="{FF2B5EF4-FFF2-40B4-BE49-F238E27FC236}">
                <a16:creationId xmlns:a16="http://schemas.microsoft.com/office/drawing/2014/main" id="{4C97C1D5-59C4-0DE9-30A1-CC4F203E2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6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27</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pic>
        <p:nvPicPr>
          <p:cNvPr id="3" name="Picture 2" descr="Logo Cosmic Interacting Matters">
            <a:extLst>
              <a:ext uri="{FF2B5EF4-FFF2-40B4-BE49-F238E27FC236}">
                <a16:creationId xmlns:a16="http://schemas.microsoft.com/office/drawing/2014/main" id="{DEE29AC5-7E31-DAD5-062E-4B3C1884A3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843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pic>
        <p:nvPicPr>
          <p:cNvPr id="3" name="Picture 2" descr="Logo Cosmic Interacting Matters">
            <a:extLst>
              <a:ext uri="{FF2B5EF4-FFF2-40B4-BE49-F238E27FC236}">
                <a16:creationId xmlns:a16="http://schemas.microsoft.com/office/drawing/2014/main" id="{4C674760-FBC5-DD11-400D-6A7285D7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9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29</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pic>
        <p:nvPicPr>
          <p:cNvPr id="3" name="Picture 2" descr="Logo Cosmic Interacting Matters">
            <a:extLst>
              <a:ext uri="{FF2B5EF4-FFF2-40B4-BE49-F238E27FC236}">
                <a16:creationId xmlns:a16="http://schemas.microsoft.com/office/drawing/2014/main" id="{52E7FEA5-9F73-CB36-89D4-02338BFB3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04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3</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pic>
        <p:nvPicPr>
          <p:cNvPr id="11" name="Picture 2" descr="Logo Cosmic Interacting Matters">
            <a:extLst>
              <a:ext uri="{FF2B5EF4-FFF2-40B4-BE49-F238E27FC236}">
                <a16:creationId xmlns:a16="http://schemas.microsoft.com/office/drawing/2014/main" id="{32395E7C-934A-8434-1B25-994C95B94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53A231-44C4-D473-CDE7-FEE060DD5AF5}"/>
              </a:ext>
            </a:extLst>
          </p:cNvPr>
          <p:cNvSpPr/>
          <p:nvPr/>
        </p:nvSpPr>
        <p:spPr>
          <a:xfrm>
            <a:off x="7467607" y="3718560"/>
            <a:ext cx="3374564" cy="3094983"/>
          </a:xfrm>
          <a:prstGeom prst="ellipse">
            <a:avLst/>
          </a:prstGeom>
          <a:noFill/>
          <a:ln w="3810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325461A3-0F47-A3E3-9105-89C8234965CB}"/>
              </a:ext>
            </a:extLst>
          </p:cNvPr>
          <p:cNvSpPr txBox="1"/>
          <p:nvPr/>
        </p:nvSpPr>
        <p:spPr>
          <a:xfrm>
            <a:off x="10787669" y="3978549"/>
            <a:ext cx="1375698" cy="738664"/>
          </a:xfrm>
          <a:prstGeom prst="rect">
            <a:avLst/>
          </a:prstGeom>
          <a:noFill/>
        </p:spPr>
        <p:txBody>
          <a:bodyPr wrap="none" rtlCol="0">
            <a:spAutoFit/>
          </a:bodyPr>
          <a:lstStyle/>
          <a:p>
            <a:r>
              <a:rPr lang="en-DE" sz="1400" dirty="0">
                <a:solidFill>
                  <a:srgbClr val="74B842"/>
                </a:solidFill>
              </a:rPr>
              <a:t>ICRC unblinding </a:t>
            </a:r>
          </a:p>
          <a:p>
            <a:r>
              <a:rPr lang="en-DE" sz="1400" dirty="0">
                <a:solidFill>
                  <a:srgbClr val="74B842"/>
                </a:solidFill>
              </a:rPr>
              <a:t>deadline: </a:t>
            </a:r>
          </a:p>
          <a:p>
            <a:r>
              <a:rPr lang="en-DE" sz="1400" dirty="0">
                <a:solidFill>
                  <a:srgbClr val="74B842"/>
                </a:solidFill>
              </a:rPr>
              <a:t>May 1st</a:t>
            </a:r>
          </a:p>
        </p:txBody>
      </p:sp>
      <p:sp>
        <p:nvSpPr>
          <p:cNvPr id="19" name="Oval 18">
            <a:extLst>
              <a:ext uri="{FF2B5EF4-FFF2-40B4-BE49-F238E27FC236}">
                <a16:creationId xmlns:a16="http://schemas.microsoft.com/office/drawing/2014/main" id="{60AEFB43-D295-7778-EF23-57B199E8E6FA}"/>
              </a:ext>
            </a:extLst>
          </p:cNvPr>
          <p:cNvSpPr/>
          <p:nvPr/>
        </p:nvSpPr>
        <p:spPr>
          <a:xfrm>
            <a:off x="7478943" y="1429287"/>
            <a:ext cx="3374564" cy="210351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4"/>
              </a:solidFill>
            </a:endParaRPr>
          </a:p>
        </p:txBody>
      </p:sp>
      <p:sp>
        <p:nvSpPr>
          <p:cNvPr id="23" name="TextBox 22">
            <a:extLst>
              <a:ext uri="{FF2B5EF4-FFF2-40B4-BE49-F238E27FC236}">
                <a16:creationId xmlns:a16="http://schemas.microsoft.com/office/drawing/2014/main" id="{3B21F7D9-5243-BF91-EC80-8F17AC2BAD83}"/>
              </a:ext>
            </a:extLst>
          </p:cNvPr>
          <p:cNvSpPr txBox="1"/>
          <p:nvPr/>
        </p:nvSpPr>
        <p:spPr>
          <a:xfrm>
            <a:off x="10691804" y="1429287"/>
            <a:ext cx="1418978" cy="523220"/>
          </a:xfrm>
          <a:prstGeom prst="rect">
            <a:avLst/>
          </a:prstGeom>
          <a:noFill/>
        </p:spPr>
        <p:txBody>
          <a:bodyPr wrap="none" rtlCol="0">
            <a:spAutoFit/>
          </a:bodyPr>
          <a:lstStyle/>
          <a:p>
            <a:r>
              <a:rPr lang="en-DE" sz="1400" dirty="0">
                <a:solidFill>
                  <a:schemeClr val="accent4"/>
                </a:solidFill>
              </a:rPr>
              <a:t>Run as post</a:t>
            </a:r>
          </a:p>
          <a:p>
            <a:r>
              <a:rPr lang="en-GB" sz="1400" dirty="0">
                <a:solidFill>
                  <a:schemeClr val="accent4"/>
                </a:solidFill>
              </a:rPr>
              <a:t>u</a:t>
            </a:r>
            <a:r>
              <a:rPr lang="en-DE" sz="1400" dirty="0">
                <a:solidFill>
                  <a:schemeClr val="accent4"/>
                </a:solidFill>
              </a:rPr>
              <a:t>nblinding check</a:t>
            </a:r>
          </a:p>
        </p:txBody>
      </p:sp>
    </p:spTree>
    <p:extLst>
      <p:ext uri="{BB962C8B-B14F-4D97-AF65-F5344CB8AC3E}">
        <p14:creationId xmlns:p14="http://schemas.microsoft.com/office/powerpoint/2010/main" val="3712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9" grpId="0" animBg="1"/>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30</a:t>
            </a:fld>
            <a:endParaRPr lang="en-US"/>
          </a:p>
        </p:txBody>
      </p:sp>
      <p:pic>
        <p:nvPicPr>
          <p:cNvPr id="6" name="Picture 2" descr="Logo Cosmic Interacting Matters">
            <a:extLst>
              <a:ext uri="{FF2B5EF4-FFF2-40B4-BE49-F238E27FC236}">
                <a16:creationId xmlns:a16="http://schemas.microsoft.com/office/drawing/2014/main" id="{88D0DF23-038B-002C-B678-942F38CF3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52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31</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pic>
        <p:nvPicPr>
          <p:cNvPr id="3" name="Picture 2" descr="Logo Cosmic Interacting Matters">
            <a:extLst>
              <a:ext uri="{FF2B5EF4-FFF2-40B4-BE49-F238E27FC236}">
                <a16:creationId xmlns:a16="http://schemas.microsoft.com/office/drawing/2014/main" id="{A4DB56E7-2546-3B83-423A-B750ED60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2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6" name="Picture 2" descr="Logo Cosmic Interacting Matters">
            <a:extLst>
              <a:ext uri="{FF2B5EF4-FFF2-40B4-BE49-F238E27FC236}">
                <a16:creationId xmlns:a16="http://schemas.microsoft.com/office/drawing/2014/main" id="{74E5D4A8-C1A7-C72F-A2F8-C7025D462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41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pic>
        <p:nvPicPr>
          <p:cNvPr id="3" name="Picture 2" descr="Logo Cosmic Interacting Matters">
            <a:extLst>
              <a:ext uri="{FF2B5EF4-FFF2-40B4-BE49-F238E27FC236}">
                <a16:creationId xmlns:a16="http://schemas.microsoft.com/office/drawing/2014/main" id="{2F54276E-4CC2-1E7F-E32B-F31EFF63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91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34</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dirty="0">
                <a:solidFill>
                  <a:srgbClr val="74B842"/>
                </a:solidFill>
              </a:rPr>
              <a:t>Next steps</a:t>
            </a:r>
          </a:p>
          <a:p>
            <a:r>
              <a:rPr lang="de-DE" dirty="0"/>
              <a:t>Test </a:t>
            </a:r>
            <a:r>
              <a:rPr lang="de-DE" dirty="0" err="1"/>
              <a:t>impact</a:t>
            </a:r>
            <a:r>
              <a:rPr lang="de-DE" dirty="0"/>
              <a:t> </a:t>
            </a:r>
            <a:r>
              <a:rPr lang="de-DE" dirty="0" err="1"/>
              <a:t>of</a:t>
            </a:r>
            <a:r>
              <a:rPr lang="de-DE" dirty="0"/>
              <a:t> different </a:t>
            </a:r>
            <a:r>
              <a:rPr lang="de-DE" dirty="0" err="1"/>
              <a:t>primary</a:t>
            </a:r>
            <a:r>
              <a:rPr lang="de-DE" dirty="0"/>
              <a:t> </a:t>
            </a:r>
            <a:r>
              <a:rPr lang="de-DE" dirty="0" err="1"/>
              <a:t>models</a:t>
            </a:r>
            <a:r>
              <a:rPr lang="de-DE" dirty="0"/>
              <a:t> (</a:t>
            </a:r>
            <a:r>
              <a:rPr lang="de-DE" dirty="0" err="1"/>
              <a:t>spectral</a:t>
            </a:r>
            <a:r>
              <a:rPr lang="de-DE" dirty="0"/>
              <a:t> </a:t>
            </a:r>
            <a:r>
              <a:rPr lang="de-DE" dirty="0" err="1"/>
              <a:t>index</a:t>
            </a:r>
            <a:r>
              <a:rPr lang="de-DE" dirty="0"/>
              <a:t>)</a:t>
            </a:r>
            <a:endParaRPr lang="en-DE" dirty="0"/>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35</a:t>
            </a:fld>
            <a:endParaRPr lang="en-US"/>
          </a:p>
        </p:txBody>
      </p:sp>
      <p:pic>
        <p:nvPicPr>
          <p:cNvPr id="6" name="Picture 2" descr="Logo Cosmic Interacting Matters">
            <a:extLst>
              <a:ext uri="{FF2B5EF4-FFF2-40B4-BE49-F238E27FC236}">
                <a16:creationId xmlns:a16="http://schemas.microsoft.com/office/drawing/2014/main" id="{E45AB3EF-A98B-68F7-CCA9-188AFFE30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51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36</a:t>
            </a:fld>
            <a:endParaRPr lang="en-US"/>
          </a:p>
        </p:txBody>
      </p:sp>
    </p:spTree>
    <p:extLst>
      <p:ext uri="{BB962C8B-B14F-4D97-AF65-F5344CB8AC3E}">
        <p14:creationId xmlns:p14="http://schemas.microsoft.com/office/powerpoint/2010/main" val="3607712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38</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39</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E39E-7D4D-A11E-9040-603EC5BB0E44}"/>
              </a:ext>
            </a:extLst>
          </p:cNvPr>
          <p:cNvSpPr>
            <a:spLocks noGrp="1"/>
          </p:cNvSpPr>
          <p:nvPr>
            <p:ph type="title"/>
          </p:nvPr>
        </p:nvSpPr>
        <p:spPr/>
        <p:txBody>
          <a:bodyPr/>
          <a:lstStyle/>
          <a:p>
            <a:r>
              <a:rPr lang="en-DE" dirty="0"/>
              <a:t>Unblinding Roadmap</a:t>
            </a:r>
          </a:p>
        </p:txBody>
      </p:sp>
      <p:sp>
        <p:nvSpPr>
          <p:cNvPr id="3" name="Content Placeholder 2">
            <a:extLst>
              <a:ext uri="{FF2B5EF4-FFF2-40B4-BE49-F238E27FC236}">
                <a16:creationId xmlns:a16="http://schemas.microsoft.com/office/drawing/2014/main" id="{F6108B6F-236A-B79C-7E87-25A257AC663D}"/>
              </a:ext>
            </a:extLst>
          </p:cNvPr>
          <p:cNvSpPr>
            <a:spLocks noGrp="1"/>
          </p:cNvSpPr>
          <p:nvPr>
            <p:ph idx="1"/>
          </p:nvPr>
        </p:nvSpPr>
        <p:spPr/>
        <p:txBody>
          <a:bodyPr/>
          <a:lstStyle/>
          <a:p>
            <a:r>
              <a:rPr lang="en-DE" dirty="0"/>
              <a:t>Unblind unfolding of the atmospheric muon flux for ICRC </a:t>
            </a:r>
            <a:r>
              <a:rPr lang="en-DE" dirty="0">
                <a:solidFill>
                  <a:schemeClr val="bg2">
                    <a:lumMod val="75000"/>
                  </a:schemeClr>
                </a:solidFill>
                <a:sym typeface="Wingdings" pitchFamily="2" charset="2"/>
              </a:rPr>
              <a:t></a:t>
            </a:r>
            <a:r>
              <a:rPr lang="en-DE" dirty="0"/>
              <a:t> </a:t>
            </a:r>
            <a:r>
              <a:rPr lang="en-DE" dirty="0">
                <a:solidFill>
                  <a:schemeClr val="bg2">
                    <a:lumMod val="75000"/>
                  </a:schemeClr>
                </a:solidFill>
              </a:rPr>
              <a:t>unblinding request deadline May 1st</a:t>
            </a:r>
          </a:p>
          <a:p>
            <a:pPr lvl="1">
              <a:buFont typeface="Wingdings" pitchFamily="2" charset="2"/>
              <a:buChar char="q"/>
            </a:pPr>
            <a:r>
              <a:rPr lang="en-DE" dirty="0"/>
              <a:t> CRWG review </a:t>
            </a:r>
            <a:r>
              <a:rPr lang="en-DE" dirty="0">
                <a:solidFill>
                  <a:schemeClr val="bg2">
                    <a:lumMod val="75000"/>
                  </a:schemeClr>
                </a:solidFill>
                <a:sym typeface="Wingdings" pitchFamily="2" charset="2"/>
              </a:rPr>
              <a:t> today</a:t>
            </a:r>
          </a:p>
          <a:p>
            <a:pPr lvl="1">
              <a:buFont typeface="Wingdings" pitchFamily="2" charset="2"/>
              <a:buChar char="q"/>
            </a:pPr>
            <a:r>
              <a:rPr lang="en-DE" dirty="0">
                <a:sym typeface="Wingdings" pitchFamily="2" charset="2"/>
              </a:rPr>
              <a:t> Technical review </a:t>
            </a:r>
            <a:r>
              <a:rPr lang="en-DE" dirty="0">
                <a:solidFill>
                  <a:schemeClr val="bg2">
                    <a:lumMod val="75000"/>
                  </a:schemeClr>
                </a:solidFill>
                <a:sym typeface="Wingdings" pitchFamily="2" charset="2"/>
              </a:rPr>
              <a:t> next 2 weeks</a:t>
            </a:r>
          </a:p>
          <a:p>
            <a:pPr lvl="1">
              <a:buFont typeface="Wingdings" pitchFamily="2" charset="2"/>
              <a:buChar char="q"/>
            </a:pPr>
            <a:r>
              <a:rPr lang="en-DE" dirty="0">
                <a:sym typeface="Wingdings" pitchFamily="2" charset="2"/>
              </a:rPr>
              <a:t> Collaboration review </a:t>
            </a:r>
            <a:r>
              <a:rPr lang="en-DE" dirty="0">
                <a:solidFill>
                  <a:schemeClr val="bg2">
                    <a:lumMod val="75000"/>
                  </a:schemeClr>
                </a:solidFill>
                <a:sym typeface="Wingdings" pitchFamily="2" charset="2"/>
              </a:rPr>
              <a:t> until May 1st</a:t>
            </a:r>
            <a:endParaRPr lang="en-DE" dirty="0">
              <a:solidFill>
                <a:schemeClr val="bg2">
                  <a:lumMod val="75000"/>
                </a:schemeClr>
              </a:solidFill>
            </a:endParaRPr>
          </a:p>
          <a:p>
            <a:pPr lvl="1">
              <a:buFont typeface="Wingdings" pitchFamily="2" charset="2"/>
              <a:buChar char="Ø"/>
            </a:pPr>
            <a:r>
              <a:rPr lang="en-DE" dirty="0"/>
              <a:t>ICRC proceedings with unfolded muon flux</a:t>
            </a:r>
          </a:p>
          <a:p>
            <a:pPr lvl="1">
              <a:buFont typeface="Wingdings" pitchFamily="2" charset="2"/>
              <a:buChar char="Ø"/>
            </a:pPr>
            <a:endParaRPr lang="en-DE" dirty="0"/>
          </a:p>
          <a:p>
            <a:r>
              <a:rPr lang="en-DE" dirty="0"/>
              <a:t>Run forward fit as post-unblinding check </a:t>
            </a:r>
            <a:r>
              <a:rPr lang="en-DE" dirty="0">
                <a:solidFill>
                  <a:schemeClr val="bg2">
                    <a:lumMod val="75000"/>
                  </a:schemeClr>
                </a:solidFill>
                <a:sym typeface="Wingdings" pitchFamily="2" charset="2"/>
              </a:rPr>
              <a:t> </a:t>
            </a:r>
            <a:r>
              <a:rPr lang="en-DE">
                <a:solidFill>
                  <a:schemeClr val="bg2">
                    <a:lumMod val="75000"/>
                  </a:schemeClr>
                </a:solidFill>
                <a:sym typeface="Wingdings" pitchFamily="2" charset="2"/>
              </a:rPr>
              <a:t>unblind in</a:t>
            </a:r>
            <a:r>
              <a:rPr lang="de-DE" dirty="0">
                <a:solidFill>
                  <a:schemeClr val="bg2">
                    <a:lumMod val="75000"/>
                  </a:schemeClr>
                </a:solidFill>
                <a:sym typeface="Wingdings" pitchFamily="2" charset="2"/>
              </a:rPr>
              <a:t> </a:t>
            </a:r>
            <a:r>
              <a:rPr lang="en-DE">
                <a:solidFill>
                  <a:schemeClr val="bg2">
                    <a:lumMod val="75000"/>
                  </a:schemeClr>
                </a:solidFill>
                <a:sym typeface="Wingdings" pitchFamily="2" charset="2"/>
              </a:rPr>
              <a:t>summer </a:t>
            </a:r>
            <a:endParaRPr lang="en-DE" dirty="0">
              <a:solidFill>
                <a:schemeClr val="bg2">
                  <a:lumMod val="75000"/>
                </a:schemeClr>
              </a:solidFill>
              <a:sym typeface="Wingdings" pitchFamily="2" charset="2"/>
            </a:endParaRPr>
          </a:p>
          <a:p>
            <a:pPr lvl="1"/>
            <a:r>
              <a:rPr lang="en-DE" dirty="0">
                <a:sym typeface="Wingdings" pitchFamily="2" charset="2"/>
              </a:rPr>
              <a:t>About 1-2 </a:t>
            </a:r>
            <a:r>
              <a:rPr lang="en-DE">
                <a:sym typeface="Wingdings" pitchFamily="2" charset="2"/>
              </a:rPr>
              <a:t>months </a:t>
            </a:r>
            <a:r>
              <a:rPr lang="de-DE" dirty="0" err="1">
                <a:sym typeface="Wingdings" pitchFamily="2" charset="2"/>
              </a:rPr>
              <a:t>needed</a:t>
            </a:r>
            <a:endParaRPr lang="en-DE" dirty="0">
              <a:sym typeface="Wingdings" pitchFamily="2" charset="2"/>
            </a:endParaRPr>
          </a:p>
          <a:p>
            <a:pPr lvl="1"/>
            <a:r>
              <a:rPr lang="en-GB" dirty="0">
                <a:sym typeface="Wingdings" pitchFamily="2" charset="2"/>
              </a:rPr>
              <a:t>Method is fundamentally different from</a:t>
            </a:r>
            <a:r>
              <a:rPr lang="en-DE" dirty="0">
                <a:sym typeface="Wingdings" pitchFamily="2" charset="2"/>
              </a:rPr>
              <a:t> unfolding  blindness not violated</a:t>
            </a:r>
          </a:p>
          <a:p>
            <a:pPr marL="0" indent="0">
              <a:buNone/>
            </a:pPr>
            <a:endParaRPr lang="en-DE" dirty="0">
              <a:sym typeface="Wingdings" pitchFamily="2" charset="2"/>
            </a:endParaRPr>
          </a:p>
          <a:p>
            <a:pPr>
              <a:buFont typeface="Wingdings" pitchFamily="2" charset="2"/>
              <a:buChar char="Ø"/>
            </a:pPr>
            <a:r>
              <a:rPr lang="en-DE" dirty="0">
                <a:solidFill>
                  <a:srgbClr val="74B842"/>
                </a:solidFill>
                <a:sym typeface="Wingdings" pitchFamily="2" charset="2"/>
              </a:rPr>
              <a:t> Journal paper proposal</a:t>
            </a:r>
            <a:r>
              <a:rPr lang="en-DE">
                <a:solidFill>
                  <a:srgbClr val="74B842"/>
                </a:solidFill>
                <a:sym typeface="Wingdings" pitchFamily="2" charset="2"/>
              </a:rPr>
              <a:t>: includes both the unfolded muon </a:t>
            </a:r>
            <a:r>
              <a:rPr lang="en-DE" dirty="0">
                <a:solidFill>
                  <a:srgbClr val="74B842"/>
                </a:solidFill>
                <a:sym typeface="Wingdings" pitchFamily="2" charset="2"/>
              </a:rPr>
              <a:t>flux and the normalization fit </a:t>
            </a:r>
          </a:p>
          <a:p>
            <a:pPr lvl="1">
              <a:buFont typeface="Wingdings" pitchFamily="2" charset="2"/>
              <a:buChar char="Ø"/>
            </a:pPr>
            <a:r>
              <a:rPr lang="en-DE" dirty="0">
                <a:solidFill>
                  <a:srgbClr val="74B842"/>
                </a:solidFill>
                <a:sym typeface="Wingdings" pitchFamily="2" charset="2"/>
              </a:rPr>
              <a:t> finish first draft </a:t>
            </a:r>
            <a:r>
              <a:rPr lang="en-DE">
                <a:solidFill>
                  <a:srgbClr val="74B842"/>
                </a:solidFill>
                <a:sym typeface="Wingdings" pitchFamily="2" charset="2"/>
              </a:rPr>
              <a:t>in Autumn</a:t>
            </a:r>
            <a:endParaRPr lang="en-DE" dirty="0">
              <a:solidFill>
                <a:srgbClr val="74B842"/>
              </a:solidFill>
            </a:endParaRPr>
          </a:p>
          <a:p>
            <a:endParaRPr lang="en-DE" dirty="0"/>
          </a:p>
        </p:txBody>
      </p:sp>
      <p:sp>
        <p:nvSpPr>
          <p:cNvPr id="4" name="Date Placeholder 3">
            <a:extLst>
              <a:ext uri="{FF2B5EF4-FFF2-40B4-BE49-F238E27FC236}">
                <a16:creationId xmlns:a16="http://schemas.microsoft.com/office/drawing/2014/main" id="{220DD78F-B9D8-7A3B-4D93-7CD6C1E4EB8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636E699-3B71-95A7-B28C-62C1A2CD5247}"/>
              </a:ext>
            </a:extLst>
          </p:cNvPr>
          <p:cNvSpPr>
            <a:spLocks noGrp="1"/>
          </p:cNvSpPr>
          <p:nvPr>
            <p:ph type="sldNum" sz="quarter" idx="12"/>
          </p:nvPr>
        </p:nvSpPr>
        <p:spPr/>
        <p:txBody>
          <a:bodyPr/>
          <a:lstStyle/>
          <a:p>
            <a:fld id="{CD8304E6-5469-594D-85BC-E468E92D2243}" type="slidenum">
              <a:rPr lang="en-US" smtClean="0"/>
              <a:t>4</a:t>
            </a:fld>
            <a:endParaRPr lang="en-US"/>
          </a:p>
        </p:txBody>
      </p:sp>
      <p:sp>
        <p:nvSpPr>
          <p:cNvPr id="6" name="Rounded Rectangle 5">
            <a:extLst>
              <a:ext uri="{FF2B5EF4-FFF2-40B4-BE49-F238E27FC236}">
                <a16:creationId xmlns:a16="http://schemas.microsoft.com/office/drawing/2014/main" id="{3738BD38-A0E1-7D2E-7C5C-7D067E7B3CD9}"/>
              </a:ext>
            </a:extLst>
          </p:cNvPr>
          <p:cNvSpPr/>
          <p:nvPr/>
        </p:nvSpPr>
        <p:spPr>
          <a:xfrm>
            <a:off x="6716890" y="5854612"/>
            <a:ext cx="3431822" cy="82408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PhD deadline: July </a:t>
            </a:r>
          </a:p>
          <a:p>
            <a:pPr algn="ctr"/>
            <a:r>
              <a:rPr lang="en-US" sz="1400" dirty="0">
                <a:solidFill>
                  <a:schemeClr val="tx1"/>
                </a:solidFill>
              </a:rPr>
              <a:t>Leander </a:t>
            </a:r>
            <a:r>
              <a:rPr lang="en-US" sz="1400" dirty="0" err="1">
                <a:solidFill>
                  <a:schemeClr val="tx1"/>
                </a:solidFill>
              </a:rPr>
              <a:t>Flottau</a:t>
            </a:r>
            <a:r>
              <a:rPr lang="en-US" sz="1400" dirty="0">
                <a:solidFill>
                  <a:schemeClr val="tx1"/>
                </a:solidFill>
              </a:rPr>
              <a:t> is working on forward fit</a:t>
            </a:r>
          </a:p>
          <a:p>
            <a:pPr algn="ctr"/>
            <a:r>
              <a:rPr lang="en-US" sz="1400" dirty="0">
                <a:solidFill>
                  <a:schemeClr val="tx1"/>
                </a:solidFill>
              </a:rPr>
              <a:t>I’ll stay in academia </a:t>
            </a:r>
            <a:r>
              <a:rPr lang="en-US" sz="1400" dirty="0">
                <a:solidFill>
                  <a:schemeClr val="tx1"/>
                </a:solidFill>
                <a:sym typeface="Wingdings" pitchFamily="2" charset="2"/>
              </a:rPr>
              <a:t> finish analysis</a:t>
            </a:r>
            <a:endParaRPr lang="en-US" sz="1400" dirty="0">
              <a:solidFill>
                <a:schemeClr val="tx1"/>
              </a:solidFill>
            </a:endParaRPr>
          </a:p>
        </p:txBody>
      </p:sp>
      <p:pic>
        <p:nvPicPr>
          <p:cNvPr id="7" name="Picture 2" descr="Logo Cosmic Interacting Matters">
            <a:extLst>
              <a:ext uri="{FF2B5EF4-FFF2-40B4-BE49-F238E27FC236}">
                <a16:creationId xmlns:a16="http://schemas.microsoft.com/office/drawing/2014/main" id="{76FDCC60-0044-C67B-25A6-5527E39D3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92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40</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41</a:t>
            </a:fld>
            <a:endParaRPr lang="en-US"/>
          </a:p>
        </p:txBody>
      </p:sp>
    </p:spTree>
    <p:extLst>
      <p:ext uri="{BB962C8B-B14F-4D97-AF65-F5344CB8AC3E}">
        <p14:creationId xmlns:p14="http://schemas.microsoft.com/office/powerpoint/2010/main" val="834456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42</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43</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44</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45</a:t>
            </a:fld>
            <a:endParaRPr lang="en-US"/>
          </a:p>
        </p:txBody>
      </p:sp>
    </p:spTree>
    <p:extLst>
      <p:ext uri="{BB962C8B-B14F-4D97-AF65-F5344CB8AC3E}">
        <p14:creationId xmlns:p14="http://schemas.microsoft.com/office/powerpoint/2010/main" val="4140247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46</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47</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48</a:t>
            </a:fld>
            <a:endParaRPr lang="en-US"/>
          </a:p>
        </p:txBody>
      </p:sp>
    </p:spTree>
    <p:extLst>
      <p:ext uri="{BB962C8B-B14F-4D97-AF65-F5344CB8AC3E}">
        <p14:creationId xmlns:p14="http://schemas.microsoft.com/office/powerpoint/2010/main" val="473681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49</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CRWG Review</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de-DE" dirty="0"/>
          </a:p>
          <a:p>
            <a:r>
              <a:rPr lang="de-DE" dirty="0"/>
              <a:t>Main </a:t>
            </a:r>
            <a:r>
              <a:rPr lang="de-DE" dirty="0" err="1"/>
              <a:t>questions</a:t>
            </a:r>
            <a:r>
              <a:rPr lang="de-DE" dirty="0"/>
              <a:t> </a:t>
            </a:r>
            <a:r>
              <a:rPr lang="de-DE" dirty="0" err="1"/>
              <a:t>are</a:t>
            </a:r>
            <a:r>
              <a:rPr lang="de-DE" dirty="0"/>
              <a:t> </a:t>
            </a:r>
            <a:r>
              <a:rPr lang="de-DE" dirty="0" err="1"/>
              <a:t>addressed</a:t>
            </a:r>
            <a:r>
              <a:rPr lang="de-DE" dirty="0"/>
              <a:t> </a:t>
            </a:r>
            <a:r>
              <a:rPr lang="de-DE" dirty="0" err="1"/>
              <a:t>here</a:t>
            </a:r>
            <a:r>
              <a:rPr lang="de-DE" dirty="0"/>
              <a:t>,</a:t>
            </a:r>
          </a:p>
          <a:p>
            <a:r>
              <a:rPr lang="de-DE" dirty="0" err="1"/>
              <a:t>the</a:t>
            </a:r>
            <a:r>
              <a:rPr lang="de-DE" dirty="0"/>
              <a:t> </a:t>
            </a:r>
            <a:r>
              <a:rPr lang="de-DE" dirty="0" err="1"/>
              <a:t>rest</a:t>
            </a:r>
            <a:r>
              <a:rPr lang="de-DE" dirty="0"/>
              <a:t> </a:t>
            </a:r>
            <a:r>
              <a:rPr lang="de-DE" dirty="0" err="1"/>
              <a:t>is</a:t>
            </a:r>
            <a:r>
              <a:rPr lang="de-DE" dirty="0"/>
              <a:t> </a:t>
            </a:r>
            <a:r>
              <a:rPr lang="de-DE" dirty="0" err="1"/>
              <a:t>explained</a:t>
            </a:r>
            <a:r>
              <a:rPr lang="de-DE" dirty="0"/>
              <a:t> in </a:t>
            </a:r>
            <a:r>
              <a:rPr lang="de-DE" dirty="0" err="1"/>
              <a:t>the</a:t>
            </a:r>
            <a:r>
              <a:rPr lang="de-DE" dirty="0"/>
              <a:t> </a:t>
            </a:r>
            <a:r>
              <a:rPr lang="de-DE" dirty="0">
                <a:hlinkClick r:id="rId2"/>
              </a:rPr>
              <a:t>Q&amp;A</a:t>
            </a:r>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5</a:t>
            </a:fld>
            <a:endParaRPr lang="en-US"/>
          </a:p>
        </p:txBody>
      </p:sp>
      <p:pic>
        <p:nvPicPr>
          <p:cNvPr id="6" name="Picture 2" descr="Logo Cosmic Interacting Matters">
            <a:extLst>
              <a:ext uri="{FF2B5EF4-FFF2-40B4-BE49-F238E27FC236}">
                <a16:creationId xmlns:a16="http://schemas.microsoft.com/office/drawing/2014/main" id="{03F077F8-C535-1CAC-1487-50DCCFE29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892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51</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52</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53</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54</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55</a:t>
            </a:fld>
            <a:endParaRPr lang="en-US"/>
          </a:p>
        </p:txBody>
      </p:sp>
    </p:spTree>
    <p:extLst>
      <p:ext uri="{BB962C8B-B14F-4D97-AF65-F5344CB8AC3E}">
        <p14:creationId xmlns:p14="http://schemas.microsoft.com/office/powerpoint/2010/main" val="4245779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0A81-02AF-E830-2D73-3B4095EFC6E6}"/>
              </a:ext>
            </a:extLst>
          </p:cNvPr>
          <p:cNvSpPr>
            <a:spLocks noGrp="1"/>
          </p:cNvSpPr>
          <p:nvPr>
            <p:ph type="title"/>
          </p:nvPr>
        </p:nvSpPr>
        <p:spPr/>
        <p:txBody>
          <a:bodyPr/>
          <a:lstStyle/>
          <a:p>
            <a:r>
              <a:rPr lang="en-US" dirty="0"/>
              <a:t>Rates per month – Level 5 </a:t>
            </a:r>
          </a:p>
        </p:txBody>
      </p:sp>
      <p:pic>
        <p:nvPicPr>
          <p:cNvPr id="6" name="Content Placeholder 5">
            <a:extLst>
              <a:ext uri="{FF2B5EF4-FFF2-40B4-BE49-F238E27FC236}">
                <a16:creationId xmlns:a16="http://schemas.microsoft.com/office/drawing/2014/main" id="{96E17D1A-0BA5-B719-90C5-4FD8727B0851}"/>
              </a:ext>
            </a:extLst>
          </p:cNvPr>
          <p:cNvPicPr>
            <a:picLocks noGrp="1" noChangeAspect="1"/>
          </p:cNvPicPr>
          <p:nvPr>
            <p:ph idx="1"/>
          </p:nvPr>
        </p:nvPicPr>
        <p:blipFill>
          <a:blip r:embed="rId2"/>
          <a:stretch>
            <a:fillRect/>
          </a:stretch>
        </p:blipFill>
        <p:spPr>
          <a:xfrm>
            <a:off x="0" y="1259461"/>
            <a:ext cx="5663109" cy="4364477"/>
          </a:xfrm>
        </p:spPr>
      </p:pic>
      <p:sp>
        <p:nvSpPr>
          <p:cNvPr id="4" name="Date Placeholder 3">
            <a:extLst>
              <a:ext uri="{FF2B5EF4-FFF2-40B4-BE49-F238E27FC236}">
                <a16:creationId xmlns:a16="http://schemas.microsoft.com/office/drawing/2014/main" id="{A533BDFB-A482-1FE7-5AF0-A4A0C732B3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694510-8479-0366-61AC-9A2A4929E98D}"/>
              </a:ext>
            </a:extLst>
          </p:cNvPr>
          <p:cNvSpPr>
            <a:spLocks noGrp="1"/>
          </p:cNvSpPr>
          <p:nvPr>
            <p:ph type="sldNum" sz="quarter" idx="12"/>
          </p:nvPr>
        </p:nvSpPr>
        <p:spPr/>
        <p:txBody>
          <a:bodyPr/>
          <a:lstStyle/>
          <a:p>
            <a:fld id="{CD8304E6-5469-594D-85BC-E468E92D2243}" type="slidenum">
              <a:rPr lang="en-US" smtClean="0"/>
              <a:t>56</a:t>
            </a:fld>
            <a:endParaRPr lang="en-US" dirty="0"/>
          </a:p>
        </p:txBody>
      </p:sp>
      <p:pic>
        <p:nvPicPr>
          <p:cNvPr id="7" name="Picture 6">
            <a:extLst>
              <a:ext uri="{FF2B5EF4-FFF2-40B4-BE49-F238E27FC236}">
                <a16:creationId xmlns:a16="http://schemas.microsoft.com/office/drawing/2014/main" id="{C00AD623-9062-B785-F85C-1342522944AB}"/>
              </a:ext>
            </a:extLst>
          </p:cNvPr>
          <p:cNvPicPr>
            <a:picLocks noChangeAspect="1"/>
          </p:cNvPicPr>
          <p:nvPr/>
        </p:nvPicPr>
        <p:blipFill>
          <a:blip r:embed="rId3"/>
          <a:stretch>
            <a:fillRect/>
          </a:stretch>
        </p:blipFill>
        <p:spPr>
          <a:xfrm>
            <a:off x="6194404" y="1246762"/>
            <a:ext cx="5663109" cy="4364476"/>
          </a:xfrm>
          <a:prstGeom prst="rect">
            <a:avLst/>
          </a:prstGeom>
        </p:spPr>
      </p:pic>
      <p:sp>
        <p:nvSpPr>
          <p:cNvPr id="8" name="TextBox 7">
            <a:extLst>
              <a:ext uri="{FF2B5EF4-FFF2-40B4-BE49-F238E27FC236}">
                <a16:creationId xmlns:a16="http://schemas.microsoft.com/office/drawing/2014/main" id="{802AD483-C6AD-43A0-EB02-1CEF5BD39754}"/>
              </a:ext>
            </a:extLst>
          </p:cNvPr>
          <p:cNvSpPr txBox="1"/>
          <p:nvPr/>
        </p:nvSpPr>
        <p:spPr>
          <a:xfrm>
            <a:off x="10439432" y="1044380"/>
            <a:ext cx="1418081" cy="307777"/>
          </a:xfrm>
          <a:prstGeom prst="rect">
            <a:avLst/>
          </a:prstGeom>
          <a:noFill/>
        </p:spPr>
        <p:txBody>
          <a:bodyPr wrap="none" rtlCol="0">
            <a:spAutoFit/>
          </a:bodyPr>
          <a:lstStyle/>
          <a:p>
            <a:r>
              <a:rPr lang="en-US" sz="1400" dirty="0"/>
              <a:t>scaled on Level 4</a:t>
            </a:r>
          </a:p>
        </p:txBody>
      </p:sp>
    </p:spTree>
    <p:extLst>
      <p:ext uri="{BB962C8B-B14F-4D97-AF65-F5344CB8AC3E}">
        <p14:creationId xmlns:p14="http://schemas.microsoft.com/office/powerpoint/2010/main" val="562887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57</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58</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59</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EEE3-E94E-1B2A-4368-40B529970F25}"/>
              </a:ext>
            </a:extLst>
          </p:cNvPr>
          <p:cNvSpPr>
            <a:spLocks noGrp="1"/>
          </p:cNvSpPr>
          <p:nvPr>
            <p:ph type="title"/>
          </p:nvPr>
        </p:nvSpPr>
        <p:spPr/>
        <p:txBody>
          <a:bodyPr/>
          <a:lstStyle/>
          <a:p>
            <a:r>
              <a:rPr lang="en-DE" dirty="0"/>
              <a:t>Q: Why do you choose the muon filter?</a:t>
            </a:r>
          </a:p>
        </p:txBody>
      </p:sp>
      <p:pic>
        <p:nvPicPr>
          <p:cNvPr id="6" name="Content Placeholder 5">
            <a:extLst>
              <a:ext uri="{FF2B5EF4-FFF2-40B4-BE49-F238E27FC236}">
                <a16:creationId xmlns:a16="http://schemas.microsoft.com/office/drawing/2014/main" id="{39C655EE-886B-5322-23B6-D9E9150DAE34}"/>
              </a:ext>
            </a:extLst>
          </p:cNvPr>
          <p:cNvPicPr>
            <a:picLocks noGrp="1" noChangeAspect="1"/>
          </p:cNvPicPr>
          <p:nvPr>
            <p:ph idx="1"/>
          </p:nvPr>
        </p:nvPicPr>
        <p:blipFill>
          <a:blip r:embed="rId2"/>
          <a:stretch>
            <a:fillRect/>
          </a:stretch>
        </p:blipFill>
        <p:spPr>
          <a:xfrm>
            <a:off x="1" y="950434"/>
            <a:ext cx="5735392" cy="4177147"/>
          </a:xfrm>
        </p:spPr>
      </p:pic>
      <p:sp>
        <p:nvSpPr>
          <p:cNvPr id="4" name="Date Placeholder 3">
            <a:extLst>
              <a:ext uri="{FF2B5EF4-FFF2-40B4-BE49-F238E27FC236}">
                <a16:creationId xmlns:a16="http://schemas.microsoft.com/office/drawing/2014/main" id="{1D2F5DAF-B953-D346-9378-E8096BF6BE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70919B1-E79A-0C8D-27C6-A8B492B95219}"/>
              </a:ext>
            </a:extLst>
          </p:cNvPr>
          <p:cNvSpPr>
            <a:spLocks noGrp="1"/>
          </p:cNvSpPr>
          <p:nvPr>
            <p:ph type="sldNum" sz="quarter" idx="12"/>
          </p:nvPr>
        </p:nvSpPr>
        <p:spPr/>
        <p:txBody>
          <a:bodyPr/>
          <a:lstStyle/>
          <a:p>
            <a:fld id="{CD8304E6-5469-594D-85BC-E468E92D2243}" type="slidenum">
              <a:rPr lang="en-US" smtClean="0"/>
              <a:t>6</a:t>
            </a:fld>
            <a:endParaRPr lang="en-US"/>
          </a:p>
        </p:txBody>
      </p:sp>
      <p:pic>
        <p:nvPicPr>
          <p:cNvPr id="7" name="Picture 6">
            <a:extLst>
              <a:ext uri="{FF2B5EF4-FFF2-40B4-BE49-F238E27FC236}">
                <a16:creationId xmlns:a16="http://schemas.microsoft.com/office/drawing/2014/main" id="{9DB4EDB3-F466-0C71-F721-D7EA9657EBB1}"/>
              </a:ext>
            </a:extLst>
          </p:cNvPr>
          <p:cNvPicPr>
            <a:picLocks noChangeAspect="1"/>
          </p:cNvPicPr>
          <p:nvPr/>
        </p:nvPicPr>
        <p:blipFill>
          <a:blip r:embed="rId3"/>
          <a:stretch>
            <a:fillRect/>
          </a:stretch>
        </p:blipFill>
        <p:spPr>
          <a:xfrm>
            <a:off x="6244182" y="950434"/>
            <a:ext cx="5708550" cy="4177147"/>
          </a:xfrm>
          <a:prstGeom prst="rect">
            <a:avLst/>
          </a:prstGeom>
        </p:spPr>
      </p:pic>
      <p:sp>
        <p:nvSpPr>
          <p:cNvPr id="8" name="TextBox 7">
            <a:extLst>
              <a:ext uri="{FF2B5EF4-FFF2-40B4-BE49-F238E27FC236}">
                <a16:creationId xmlns:a16="http://schemas.microsoft.com/office/drawing/2014/main" id="{5A43AEF5-8AD1-5D6D-88B0-4494E86B5E7B}"/>
              </a:ext>
            </a:extLst>
          </p:cNvPr>
          <p:cNvSpPr txBox="1"/>
          <p:nvPr/>
        </p:nvSpPr>
        <p:spPr>
          <a:xfrm>
            <a:off x="1064871" y="5292546"/>
            <a:ext cx="10695620" cy="1200329"/>
          </a:xfrm>
          <a:prstGeom prst="rect">
            <a:avLst/>
          </a:prstGeom>
          <a:noFill/>
        </p:spPr>
        <p:txBody>
          <a:bodyPr wrap="none" rtlCol="0">
            <a:spAutoFit/>
          </a:bodyPr>
          <a:lstStyle/>
          <a:p>
            <a:pPr marL="285750" indent="-285750">
              <a:buFont typeface="Wingdings" pitchFamily="2" charset="2"/>
              <a:buChar char="Ø"/>
            </a:pPr>
            <a:r>
              <a:rPr lang="en-DE" sz="1800" dirty="0">
                <a:solidFill>
                  <a:schemeClr val="accent4"/>
                </a:solidFill>
              </a:rPr>
              <a:t>HighQFilter: removes more horizontal events </a:t>
            </a:r>
            <a:r>
              <a:rPr lang="en-DE" sz="1800" dirty="0">
                <a:solidFill>
                  <a:schemeClr val="accent4"/>
                </a:solidFill>
                <a:sym typeface="Wingdings" pitchFamily="2" charset="2"/>
              </a:rPr>
              <a:t> muons travel large distances, not enough energy left to pass </a:t>
            </a:r>
            <a:br>
              <a:rPr lang="en-DE" sz="1800" dirty="0">
                <a:solidFill>
                  <a:schemeClr val="accent4"/>
                </a:solidFill>
                <a:sym typeface="Wingdings" pitchFamily="2" charset="2"/>
              </a:rPr>
            </a:br>
            <a:r>
              <a:rPr lang="en-DE" sz="1800" dirty="0">
                <a:solidFill>
                  <a:schemeClr val="accent4"/>
                </a:solidFill>
                <a:sym typeface="Wingdings" pitchFamily="2" charset="2"/>
              </a:rPr>
              <a:t>high-charge filter</a:t>
            </a:r>
          </a:p>
          <a:p>
            <a:pPr marL="285750" indent="-285750">
              <a:buFont typeface="Wingdings" pitchFamily="2" charset="2"/>
              <a:buChar char="Ø"/>
            </a:pPr>
            <a:r>
              <a:rPr lang="en-DE" sz="1800" dirty="0">
                <a:solidFill>
                  <a:srgbClr val="74B842"/>
                </a:solidFill>
                <a:sym typeface="Wingdings" pitchFamily="2" charset="2"/>
              </a:rPr>
              <a:t>Goal: keep AMAP high-energy events at surface  muon filter</a:t>
            </a:r>
            <a:endParaRPr lang="en-DE" sz="1800" dirty="0">
              <a:solidFill>
                <a:srgbClr val="74B842"/>
              </a:solidFill>
            </a:endParaRPr>
          </a:p>
          <a:p>
            <a:pPr marL="285750" indent="-285750">
              <a:buFont typeface="Wingdings" pitchFamily="2" charset="2"/>
              <a:buChar char="Ø"/>
            </a:pPr>
            <a:endParaRPr lang="en-DE" dirty="0">
              <a:solidFill>
                <a:srgbClr val="74B842"/>
              </a:solidFill>
            </a:endParaRPr>
          </a:p>
        </p:txBody>
      </p:sp>
      <p:sp>
        <p:nvSpPr>
          <p:cNvPr id="9" name="Oval 8">
            <a:extLst>
              <a:ext uri="{FF2B5EF4-FFF2-40B4-BE49-F238E27FC236}">
                <a16:creationId xmlns:a16="http://schemas.microsoft.com/office/drawing/2014/main" id="{1260098F-A3B9-584F-37E8-81B4341A27D1}"/>
              </a:ext>
            </a:extLst>
          </p:cNvPr>
          <p:cNvSpPr/>
          <p:nvPr/>
        </p:nvSpPr>
        <p:spPr>
          <a:xfrm>
            <a:off x="7315200" y="3090441"/>
            <a:ext cx="1701478" cy="1794075"/>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accent4"/>
              </a:solidFill>
            </a:endParaRPr>
          </a:p>
        </p:txBody>
      </p:sp>
      <p:pic>
        <p:nvPicPr>
          <p:cNvPr id="3" name="Picture 2" descr="Logo Cosmic Interacting Matters">
            <a:extLst>
              <a:ext uri="{FF2B5EF4-FFF2-40B4-BE49-F238E27FC236}">
                <a16:creationId xmlns:a16="http://schemas.microsoft.com/office/drawing/2014/main" id="{805C197D-BEF5-888A-8204-ABDCEB994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27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60</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61</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62</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63</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64</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65</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66</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67</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10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68</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69</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hart of a graph&#10;&#10;AI-generated content may be incorrect.">
            <a:extLst>
              <a:ext uri="{FF2B5EF4-FFF2-40B4-BE49-F238E27FC236}">
                <a16:creationId xmlns:a16="http://schemas.microsoft.com/office/drawing/2014/main" id="{EB241453-7A0E-89AD-0556-DF0EBDFFEBFB}"/>
              </a:ext>
            </a:extLst>
          </p:cNvPr>
          <p:cNvPicPr>
            <a:picLocks noChangeAspect="1"/>
          </p:cNvPicPr>
          <p:nvPr/>
        </p:nvPicPr>
        <p:blipFill>
          <a:blip r:embed="rId2"/>
          <a:stretch>
            <a:fillRect/>
          </a:stretch>
        </p:blipFill>
        <p:spPr>
          <a:xfrm>
            <a:off x="8232920" y="3948037"/>
            <a:ext cx="3783882" cy="2909963"/>
          </a:xfrm>
          <a:prstGeom prst="rect">
            <a:avLst/>
          </a:prstGeom>
        </p:spPr>
      </p:pic>
      <p:sp>
        <p:nvSpPr>
          <p:cNvPr id="2" name="Title 1">
            <a:extLst>
              <a:ext uri="{FF2B5EF4-FFF2-40B4-BE49-F238E27FC236}">
                <a16:creationId xmlns:a16="http://schemas.microsoft.com/office/drawing/2014/main" id="{52BCD664-5CB3-029D-E987-905FFDA53C36}"/>
              </a:ext>
            </a:extLst>
          </p:cNvPr>
          <p:cNvSpPr>
            <a:spLocks noGrp="1"/>
          </p:cNvSpPr>
          <p:nvPr>
            <p:ph type="title"/>
          </p:nvPr>
        </p:nvSpPr>
        <p:spPr/>
        <p:txBody>
          <a:bodyPr/>
          <a:lstStyle/>
          <a:p>
            <a:r>
              <a:rPr lang="en-DE" dirty="0"/>
              <a:t>Q: Which quantities do you reconstruct and how do you do this?</a:t>
            </a:r>
          </a:p>
        </p:txBody>
      </p:sp>
      <p:sp>
        <p:nvSpPr>
          <p:cNvPr id="3" name="Content Placeholder 2">
            <a:extLst>
              <a:ext uri="{FF2B5EF4-FFF2-40B4-BE49-F238E27FC236}">
                <a16:creationId xmlns:a16="http://schemas.microsoft.com/office/drawing/2014/main" id="{0450A21B-DDD0-D382-96AE-7554261C7498}"/>
              </a:ext>
            </a:extLst>
          </p:cNvPr>
          <p:cNvSpPr>
            <a:spLocks noGrp="1"/>
          </p:cNvSpPr>
          <p:nvPr>
            <p:ph idx="1"/>
          </p:nvPr>
        </p:nvSpPr>
        <p:spPr>
          <a:xfrm>
            <a:off x="538480" y="1107440"/>
            <a:ext cx="4993605" cy="5069523"/>
          </a:xfrm>
        </p:spPr>
        <p:txBody>
          <a:bodyPr/>
          <a:lstStyle/>
          <a:p>
            <a:pPr marL="0" indent="0">
              <a:buNone/>
            </a:pPr>
            <a:r>
              <a:rPr lang="en-GB" dirty="0"/>
              <a:t>Energy</a:t>
            </a:r>
          </a:p>
          <a:p>
            <a:pPr lvl="1"/>
            <a:r>
              <a:rPr lang="en-GB" dirty="0">
                <a:solidFill>
                  <a:schemeClr val="accent3"/>
                </a:solidFill>
              </a:rPr>
              <a:t>Bundle energy at entry / surface</a:t>
            </a:r>
          </a:p>
          <a:p>
            <a:pPr lvl="1"/>
            <a:r>
              <a:rPr lang="en-GB" dirty="0">
                <a:solidFill>
                  <a:schemeClr val="accent3"/>
                </a:solidFill>
              </a:rPr>
              <a:t>Leading muon energy at entry / surface</a:t>
            </a:r>
          </a:p>
          <a:p>
            <a:pPr marL="0" indent="0">
              <a:buNone/>
            </a:pPr>
            <a:r>
              <a:rPr lang="en-GB" dirty="0"/>
              <a:t>Direction</a:t>
            </a:r>
          </a:p>
          <a:p>
            <a:pPr lvl="1"/>
            <a:r>
              <a:rPr lang="en-GB" dirty="0">
                <a:solidFill>
                  <a:schemeClr val="accent3"/>
                </a:solidFill>
              </a:rPr>
              <a:t>Zenith / azimuth of leading muon</a:t>
            </a:r>
            <a:endParaRPr lang="en-DE" dirty="0">
              <a:solidFill>
                <a:schemeClr val="accent3"/>
              </a:solidFill>
            </a:endParaRPr>
          </a:p>
          <a:p>
            <a:pPr marL="0" indent="0">
              <a:buNone/>
            </a:pPr>
            <a:r>
              <a:rPr lang="en-DE" dirty="0"/>
              <a:t>Geometry</a:t>
            </a:r>
          </a:p>
          <a:p>
            <a:pPr lvl="1"/>
            <a:r>
              <a:rPr lang="en-DE" dirty="0">
                <a:solidFill>
                  <a:schemeClr val="accent3"/>
                </a:solidFill>
              </a:rPr>
              <a:t>Propagation length </a:t>
            </a:r>
          </a:p>
          <a:p>
            <a:pPr lvl="1"/>
            <a:r>
              <a:rPr lang="en-DE" dirty="0">
                <a:solidFill>
                  <a:schemeClr val="accent3"/>
                </a:solidFill>
              </a:rPr>
              <a:t>Entry point</a:t>
            </a:r>
          </a:p>
          <a:p>
            <a:pPr lvl="1"/>
            <a:endParaRPr lang="en-DE" dirty="0">
              <a:solidFill>
                <a:schemeClr val="accent3"/>
              </a:solidFill>
            </a:endParaRPr>
          </a:p>
          <a:p>
            <a:pPr lvl="1"/>
            <a:endParaRPr lang="en-DE" dirty="0">
              <a:solidFill>
                <a:schemeClr val="accent3"/>
              </a:solidFill>
            </a:endParaRPr>
          </a:p>
          <a:p>
            <a:r>
              <a:rPr lang="en-GB" dirty="0"/>
              <a:t>d</a:t>
            </a:r>
            <a:r>
              <a:rPr lang="en-DE" dirty="0"/>
              <a:t>nn_reco framework </a:t>
            </a:r>
            <a:br>
              <a:rPr lang="en-DE" dirty="0"/>
            </a:br>
            <a:r>
              <a:rPr lang="en-DE" dirty="0"/>
              <a:t>(Mirco Hünnefeld)</a:t>
            </a:r>
          </a:p>
          <a:p>
            <a:r>
              <a:rPr lang="en-GB" dirty="0"/>
              <a:t>L</a:t>
            </a:r>
            <a:r>
              <a:rPr lang="en-DE" dirty="0"/>
              <a:t>ow-level features based on </a:t>
            </a:r>
            <a:br>
              <a:rPr lang="en-DE" dirty="0"/>
            </a:br>
            <a:r>
              <a:rPr lang="en-DE" dirty="0"/>
              <a:t>charge and timer per DOM</a:t>
            </a:r>
          </a:p>
          <a:p>
            <a:pPr marL="0" indent="0">
              <a:buNone/>
            </a:pPr>
            <a:endParaRPr lang="en-DE" dirty="0"/>
          </a:p>
        </p:txBody>
      </p:sp>
      <p:sp>
        <p:nvSpPr>
          <p:cNvPr id="4" name="Date Placeholder 3">
            <a:extLst>
              <a:ext uri="{FF2B5EF4-FFF2-40B4-BE49-F238E27FC236}">
                <a16:creationId xmlns:a16="http://schemas.microsoft.com/office/drawing/2014/main" id="{BFF94580-BB23-7D77-E80B-B282559986E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0E11833-3E85-BEAA-460E-180990AD4BFB}"/>
              </a:ext>
            </a:extLst>
          </p:cNvPr>
          <p:cNvSpPr>
            <a:spLocks noGrp="1"/>
          </p:cNvSpPr>
          <p:nvPr>
            <p:ph type="sldNum" sz="quarter" idx="12"/>
          </p:nvPr>
        </p:nvSpPr>
        <p:spPr/>
        <p:txBody>
          <a:bodyPr/>
          <a:lstStyle/>
          <a:p>
            <a:fld id="{CD8304E6-5469-594D-85BC-E468E92D2243}" type="slidenum">
              <a:rPr lang="en-US" smtClean="0"/>
              <a:t>7</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09B12859-BF69-3BBA-AB5F-0A98C8CDD7AE}"/>
              </a:ext>
            </a:extLst>
          </p:cNvPr>
          <p:cNvPicPr>
            <a:picLocks noChangeAspect="1"/>
          </p:cNvPicPr>
          <p:nvPr/>
        </p:nvPicPr>
        <p:blipFill>
          <a:blip r:embed="rId3"/>
          <a:stretch>
            <a:fillRect/>
          </a:stretch>
        </p:blipFill>
        <p:spPr>
          <a:xfrm>
            <a:off x="6400800" y="1107440"/>
            <a:ext cx="5645690" cy="2676503"/>
          </a:xfrm>
          <a:prstGeom prst="rect">
            <a:avLst/>
          </a:prstGeom>
        </p:spPr>
      </p:pic>
      <p:sp>
        <p:nvSpPr>
          <p:cNvPr id="7" name="TextBox 6">
            <a:extLst>
              <a:ext uri="{FF2B5EF4-FFF2-40B4-BE49-F238E27FC236}">
                <a16:creationId xmlns:a16="http://schemas.microsoft.com/office/drawing/2014/main" id="{EEDADD8D-9C87-9F63-E628-62BEC93C7C5A}"/>
              </a:ext>
            </a:extLst>
          </p:cNvPr>
          <p:cNvSpPr txBox="1"/>
          <p:nvPr/>
        </p:nvSpPr>
        <p:spPr>
          <a:xfrm>
            <a:off x="9691255" y="879247"/>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pic>
        <p:nvPicPr>
          <p:cNvPr id="10" name="Picture 9" descr="A graph of a graph of energy&#10;&#10;AI-generated content may be incorrect.">
            <a:extLst>
              <a:ext uri="{FF2B5EF4-FFF2-40B4-BE49-F238E27FC236}">
                <a16:creationId xmlns:a16="http://schemas.microsoft.com/office/drawing/2014/main" id="{D4AAFB4D-4B39-EC32-84E1-72AD1F4FC805}"/>
              </a:ext>
            </a:extLst>
          </p:cNvPr>
          <p:cNvPicPr>
            <a:picLocks noChangeAspect="1"/>
          </p:cNvPicPr>
          <p:nvPr/>
        </p:nvPicPr>
        <p:blipFill>
          <a:blip r:embed="rId4"/>
          <a:stretch>
            <a:fillRect/>
          </a:stretch>
        </p:blipFill>
        <p:spPr>
          <a:xfrm>
            <a:off x="4449039" y="3948038"/>
            <a:ext cx="3783881" cy="2909962"/>
          </a:xfrm>
          <a:prstGeom prst="rect">
            <a:avLst/>
          </a:prstGeom>
        </p:spPr>
      </p:pic>
      <p:pic>
        <p:nvPicPr>
          <p:cNvPr id="8" name="Picture 2" descr="Logo Cosmic Interacting Matters">
            <a:extLst>
              <a:ext uri="{FF2B5EF4-FFF2-40B4-BE49-F238E27FC236}">
                <a16:creationId xmlns:a16="http://schemas.microsoft.com/office/drawing/2014/main" id="{D2BE94FD-33A6-5108-47A6-02EDF86A0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401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70</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71</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72</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73</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74</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75</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76</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77</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78</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
        <p:nvSpPr>
          <p:cNvPr id="3" name="TextBox 2">
            <a:extLst>
              <a:ext uri="{FF2B5EF4-FFF2-40B4-BE49-F238E27FC236}">
                <a16:creationId xmlns:a16="http://schemas.microsoft.com/office/drawing/2014/main" id="{37C3580B-B0C9-B9E3-26AE-7B0A32E0DBB1}"/>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26356411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9761-DC86-BAD3-D8CA-E508D30A8083}"/>
              </a:ext>
            </a:extLst>
          </p:cNvPr>
          <p:cNvSpPr>
            <a:spLocks noGrp="1"/>
          </p:cNvSpPr>
          <p:nvPr>
            <p:ph type="title"/>
          </p:nvPr>
        </p:nvSpPr>
        <p:spPr/>
        <p:txBody>
          <a:bodyPr/>
          <a:lstStyle/>
          <a:p>
            <a:r>
              <a:rPr lang="en-DE" dirty="0"/>
              <a:t>Level5: cos(zenith) – all primary models</a:t>
            </a:r>
          </a:p>
        </p:txBody>
      </p:sp>
      <p:pic>
        <p:nvPicPr>
          <p:cNvPr id="6" name="Content Placeholder 5">
            <a:extLst>
              <a:ext uri="{FF2B5EF4-FFF2-40B4-BE49-F238E27FC236}">
                <a16:creationId xmlns:a16="http://schemas.microsoft.com/office/drawing/2014/main" id="{867BAF4D-48AC-5C92-F243-1E9BAA15F604}"/>
              </a:ext>
            </a:extLst>
          </p:cNvPr>
          <p:cNvPicPr>
            <a:picLocks noGrp="1" noChangeAspect="1"/>
          </p:cNvPicPr>
          <p:nvPr>
            <p:ph idx="1"/>
          </p:nvPr>
        </p:nvPicPr>
        <p:blipFill>
          <a:blip r:embed="rId2"/>
          <a:stretch>
            <a:fillRect/>
          </a:stretch>
        </p:blipFill>
        <p:spPr>
          <a:xfrm>
            <a:off x="3094069" y="899540"/>
            <a:ext cx="7956340" cy="5821935"/>
          </a:xfrm>
        </p:spPr>
      </p:pic>
      <p:sp>
        <p:nvSpPr>
          <p:cNvPr id="4" name="Date Placeholder 3">
            <a:extLst>
              <a:ext uri="{FF2B5EF4-FFF2-40B4-BE49-F238E27FC236}">
                <a16:creationId xmlns:a16="http://schemas.microsoft.com/office/drawing/2014/main" id="{28122B65-1E35-8470-D79D-0477D3DEB71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B7A163-E81C-2360-D6C3-E6A4AF95D675}"/>
              </a:ext>
            </a:extLst>
          </p:cNvPr>
          <p:cNvSpPr>
            <a:spLocks noGrp="1"/>
          </p:cNvSpPr>
          <p:nvPr>
            <p:ph type="sldNum" sz="quarter" idx="12"/>
          </p:nvPr>
        </p:nvSpPr>
        <p:spPr/>
        <p:txBody>
          <a:bodyPr/>
          <a:lstStyle/>
          <a:p>
            <a:fld id="{CD8304E6-5469-594D-85BC-E468E92D2243}" type="slidenum">
              <a:rPr lang="en-US" smtClean="0"/>
              <a:t>79</a:t>
            </a:fld>
            <a:endParaRPr lang="en-US"/>
          </a:p>
        </p:txBody>
      </p:sp>
      <p:sp>
        <p:nvSpPr>
          <p:cNvPr id="8" name="TextBox 7">
            <a:extLst>
              <a:ext uri="{FF2B5EF4-FFF2-40B4-BE49-F238E27FC236}">
                <a16:creationId xmlns:a16="http://schemas.microsoft.com/office/drawing/2014/main" id="{2CFE8C83-FE7E-B87A-1ABC-421639FC0CFC}"/>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106683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121-E026-4D14-6D69-8EB7A9201515}"/>
              </a:ext>
            </a:extLst>
          </p:cNvPr>
          <p:cNvSpPr>
            <a:spLocks noGrp="1"/>
          </p:cNvSpPr>
          <p:nvPr>
            <p:ph type="title"/>
          </p:nvPr>
        </p:nvSpPr>
        <p:spPr/>
        <p:txBody>
          <a:bodyPr>
            <a:normAutofit fontScale="90000"/>
          </a:bodyPr>
          <a:lstStyle/>
          <a:p>
            <a:r>
              <a:rPr lang="en-DE" dirty="0"/>
              <a:t>Q: Coincident events are not simulated. Can you show that this does not cause any problems?</a:t>
            </a:r>
          </a:p>
        </p:txBody>
      </p:sp>
      <p:sp>
        <p:nvSpPr>
          <p:cNvPr id="3" name="Content Placeholder 2">
            <a:extLst>
              <a:ext uri="{FF2B5EF4-FFF2-40B4-BE49-F238E27FC236}">
                <a16:creationId xmlns:a16="http://schemas.microsoft.com/office/drawing/2014/main" id="{1204AAFE-5D41-EFFB-5C60-BC49EB51DDB6}"/>
              </a:ext>
            </a:extLst>
          </p:cNvPr>
          <p:cNvSpPr>
            <a:spLocks noGrp="1"/>
          </p:cNvSpPr>
          <p:nvPr>
            <p:ph idx="1"/>
          </p:nvPr>
        </p:nvSpPr>
        <p:spPr>
          <a:xfrm>
            <a:off x="538480" y="1107440"/>
            <a:ext cx="4423660" cy="5069523"/>
          </a:xfrm>
        </p:spPr>
        <p:txBody>
          <a:bodyPr/>
          <a:lstStyle/>
          <a:p>
            <a:endParaRPr lang="en-DE" dirty="0"/>
          </a:p>
          <a:p>
            <a:r>
              <a:rPr lang="en-DE" dirty="0"/>
              <a:t>For primary energies above 10 TeV, </a:t>
            </a:r>
            <a:br>
              <a:rPr lang="en-DE" dirty="0"/>
            </a:br>
            <a:r>
              <a:rPr lang="en-DE" dirty="0"/>
              <a:t>using a time window of 6 µs, </a:t>
            </a:r>
            <a:br>
              <a:rPr lang="en-DE" dirty="0"/>
            </a:br>
            <a:r>
              <a:rPr lang="en-DE" dirty="0"/>
              <a:t>the chance for a coincident event </a:t>
            </a:r>
            <a:br>
              <a:rPr lang="en-DE" dirty="0"/>
            </a:br>
            <a:r>
              <a:rPr lang="en-DE" dirty="0"/>
              <a:t>is ≤ 1 % </a:t>
            </a:r>
          </a:p>
          <a:p>
            <a:pPr>
              <a:buFont typeface="Wingdings" pitchFamily="2" charset="2"/>
              <a:buChar char="Ø"/>
            </a:pPr>
            <a:r>
              <a:rPr lang="en-DE" dirty="0">
                <a:solidFill>
                  <a:srgbClr val="74B842"/>
                </a:solidFill>
              </a:rPr>
              <a:t> Apply time-window cleaning of </a:t>
            </a:r>
            <a:br>
              <a:rPr lang="en-DE" dirty="0">
                <a:solidFill>
                  <a:srgbClr val="74B842"/>
                </a:solidFill>
              </a:rPr>
            </a:br>
            <a:r>
              <a:rPr lang="en-DE" dirty="0">
                <a:solidFill>
                  <a:srgbClr val="74B842"/>
                </a:solidFill>
              </a:rPr>
              <a:t>6 µs to pulses</a:t>
            </a:r>
            <a:r>
              <a:rPr lang="en-DE" dirty="0"/>
              <a:t> </a:t>
            </a:r>
          </a:p>
          <a:p>
            <a:endParaRPr lang="en-DE" dirty="0"/>
          </a:p>
          <a:p>
            <a:endParaRPr lang="en-DE" dirty="0"/>
          </a:p>
        </p:txBody>
      </p:sp>
      <p:sp>
        <p:nvSpPr>
          <p:cNvPr id="4" name="Date Placeholder 3">
            <a:extLst>
              <a:ext uri="{FF2B5EF4-FFF2-40B4-BE49-F238E27FC236}">
                <a16:creationId xmlns:a16="http://schemas.microsoft.com/office/drawing/2014/main" id="{6E912D05-B572-F69D-0841-A5E690E92A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0E30A39-70EF-2F66-D59C-9BFED2DDAEC8}"/>
              </a:ext>
            </a:extLst>
          </p:cNvPr>
          <p:cNvSpPr>
            <a:spLocks noGrp="1"/>
          </p:cNvSpPr>
          <p:nvPr>
            <p:ph type="sldNum" sz="quarter" idx="12"/>
          </p:nvPr>
        </p:nvSpPr>
        <p:spPr/>
        <p:txBody>
          <a:bodyPr/>
          <a:lstStyle/>
          <a:p>
            <a:fld id="{CD8304E6-5469-594D-85BC-E468E92D2243}" type="slidenum">
              <a:rPr lang="en-US" smtClean="0"/>
              <a:t>8</a:t>
            </a:fld>
            <a:endParaRPr lang="en-US"/>
          </a:p>
        </p:txBody>
      </p:sp>
      <p:pic>
        <p:nvPicPr>
          <p:cNvPr id="6" name="Content Placeholder 6" descr="A graph of a graph of a window and a window&#10;&#10;Description automatically generated with medium confidence">
            <a:extLst>
              <a:ext uri="{FF2B5EF4-FFF2-40B4-BE49-F238E27FC236}">
                <a16:creationId xmlns:a16="http://schemas.microsoft.com/office/drawing/2014/main" id="{E2266F58-D69D-11B4-3441-3593D68E34B7}"/>
              </a:ext>
            </a:extLst>
          </p:cNvPr>
          <p:cNvPicPr>
            <a:picLocks noChangeAspect="1"/>
          </p:cNvPicPr>
          <p:nvPr/>
        </p:nvPicPr>
        <p:blipFill>
          <a:blip r:embed="rId2"/>
          <a:stretch>
            <a:fillRect/>
          </a:stretch>
        </p:blipFill>
        <p:spPr>
          <a:xfrm>
            <a:off x="4989717" y="957943"/>
            <a:ext cx="5865608" cy="5865608"/>
          </a:xfrm>
          <a:prstGeom prst="rect">
            <a:avLst/>
          </a:prstGeom>
        </p:spPr>
      </p:pic>
      <p:sp>
        <p:nvSpPr>
          <p:cNvPr id="8" name="TextBox 7">
            <a:extLst>
              <a:ext uri="{FF2B5EF4-FFF2-40B4-BE49-F238E27FC236}">
                <a16:creationId xmlns:a16="http://schemas.microsoft.com/office/drawing/2014/main" id="{96D403D0-E9E7-5A57-3403-596CB54DADDC}"/>
              </a:ext>
            </a:extLst>
          </p:cNvPr>
          <p:cNvSpPr txBox="1"/>
          <p:nvPr/>
        </p:nvSpPr>
        <p:spPr>
          <a:xfrm>
            <a:off x="10855325" y="2416628"/>
            <a:ext cx="1280800" cy="369332"/>
          </a:xfrm>
          <a:prstGeom prst="rect">
            <a:avLst/>
          </a:prstGeom>
          <a:noFill/>
        </p:spPr>
        <p:txBody>
          <a:bodyPr wrap="none" rtlCol="0">
            <a:spAutoFit/>
          </a:bodyPr>
          <a:lstStyle/>
          <a:p>
            <a:r>
              <a:rPr lang="en-GB" dirty="0"/>
              <a:t>L</a:t>
            </a:r>
            <a:r>
              <a:rPr lang="en-DE" dirty="0"/>
              <a:t>inear scale</a:t>
            </a:r>
          </a:p>
        </p:txBody>
      </p:sp>
      <p:sp>
        <p:nvSpPr>
          <p:cNvPr id="9" name="TextBox 8">
            <a:extLst>
              <a:ext uri="{FF2B5EF4-FFF2-40B4-BE49-F238E27FC236}">
                <a16:creationId xmlns:a16="http://schemas.microsoft.com/office/drawing/2014/main" id="{E98267F3-4807-42BF-F655-CDA05CAEB964}"/>
              </a:ext>
            </a:extLst>
          </p:cNvPr>
          <p:cNvSpPr txBox="1"/>
          <p:nvPr/>
        </p:nvSpPr>
        <p:spPr>
          <a:xfrm>
            <a:off x="10882902" y="5061856"/>
            <a:ext cx="1030731" cy="369332"/>
          </a:xfrm>
          <a:prstGeom prst="rect">
            <a:avLst/>
          </a:prstGeom>
          <a:noFill/>
        </p:spPr>
        <p:txBody>
          <a:bodyPr wrap="none" rtlCol="0">
            <a:spAutoFit/>
          </a:bodyPr>
          <a:lstStyle/>
          <a:p>
            <a:r>
              <a:rPr lang="en-GB" dirty="0"/>
              <a:t>L</a:t>
            </a:r>
            <a:r>
              <a:rPr lang="en-DE" dirty="0"/>
              <a:t>og scale</a:t>
            </a:r>
          </a:p>
        </p:txBody>
      </p:sp>
      <p:cxnSp>
        <p:nvCxnSpPr>
          <p:cNvPr id="11" name="Straight Connector 10">
            <a:extLst>
              <a:ext uri="{FF2B5EF4-FFF2-40B4-BE49-F238E27FC236}">
                <a16:creationId xmlns:a16="http://schemas.microsoft.com/office/drawing/2014/main" id="{321AF78A-5551-FFC7-0426-8D622754ED84}"/>
              </a:ext>
            </a:extLst>
          </p:cNvPr>
          <p:cNvCxnSpPr>
            <a:cxnSpLocks/>
          </p:cNvCxnSpPr>
          <p:nvPr/>
        </p:nvCxnSpPr>
        <p:spPr>
          <a:xfrm>
            <a:off x="7717971" y="1107440"/>
            <a:ext cx="0" cy="5248910"/>
          </a:xfrm>
          <a:prstGeom prst="line">
            <a:avLst/>
          </a:prstGeom>
          <a:ln w="19050">
            <a:solidFill>
              <a:srgbClr val="74B842"/>
            </a:solidFill>
          </a:ln>
        </p:spPr>
        <p:style>
          <a:lnRef idx="1">
            <a:schemeClr val="accent1"/>
          </a:lnRef>
          <a:fillRef idx="0">
            <a:schemeClr val="accent1"/>
          </a:fillRef>
          <a:effectRef idx="0">
            <a:schemeClr val="accent1"/>
          </a:effectRef>
          <a:fontRef idx="minor">
            <a:schemeClr val="tx1"/>
          </a:fontRef>
        </p:style>
      </p:cxnSp>
      <p:pic>
        <p:nvPicPr>
          <p:cNvPr id="7" name="Picture 2" descr="Logo Cosmic Interacting Matters">
            <a:extLst>
              <a:ext uri="{FF2B5EF4-FFF2-40B4-BE49-F238E27FC236}">
                <a16:creationId xmlns:a16="http://schemas.microsoft.com/office/drawing/2014/main" id="{19ED9F33-B05D-D2A2-A80D-3748D2C8E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205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81</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82</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83</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84</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85</a:t>
            </a:fld>
            <a:endParaRPr lang="en-US"/>
          </a:p>
        </p:txBody>
      </p:sp>
    </p:spTree>
    <p:extLst>
      <p:ext uri="{BB962C8B-B14F-4D97-AF65-F5344CB8AC3E}">
        <p14:creationId xmlns:p14="http://schemas.microsoft.com/office/powerpoint/2010/main" val="1003153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86</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87</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88</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89</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CC5-EF12-5F45-46F5-0E2AE70B3A6B}"/>
              </a:ext>
            </a:extLst>
          </p:cNvPr>
          <p:cNvSpPr>
            <a:spLocks noGrp="1"/>
          </p:cNvSpPr>
          <p:nvPr>
            <p:ph type="title"/>
          </p:nvPr>
        </p:nvSpPr>
        <p:spPr/>
        <p:txBody>
          <a:bodyPr>
            <a:normAutofit fontScale="90000"/>
          </a:bodyPr>
          <a:lstStyle/>
          <a:p>
            <a:r>
              <a:rPr lang="en-DE" dirty="0"/>
              <a:t>Q: What is the impact of the primary flux on your (most important) distributions?</a:t>
            </a:r>
          </a:p>
        </p:txBody>
      </p:sp>
      <p:sp>
        <p:nvSpPr>
          <p:cNvPr id="4" name="Date Placeholder 3">
            <a:extLst>
              <a:ext uri="{FF2B5EF4-FFF2-40B4-BE49-F238E27FC236}">
                <a16:creationId xmlns:a16="http://schemas.microsoft.com/office/drawing/2014/main" id="{098AA816-DBC9-109A-E0B6-941169F61BF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17AC4F-9BAA-21FC-7500-9A642C18AB1C}"/>
              </a:ext>
            </a:extLst>
          </p:cNvPr>
          <p:cNvSpPr>
            <a:spLocks noGrp="1"/>
          </p:cNvSpPr>
          <p:nvPr>
            <p:ph type="sldNum" sz="quarter" idx="12"/>
          </p:nvPr>
        </p:nvSpPr>
        <p:spPr/>
        <p:txBody>
          <a:bodyPr/>
          <a:lstStyle/>
          <a:p>
            <a:fld id="{CD8304E6-5469-594D-85BC-E468E92D2243}" type="slidenum">
              <a:rPr lang="en-US" smtClean="0"/>
              <a:t>9</a:t>
            </a:fld>
            <a:endParaRPr lang="en-US"/>
          </a:p>
        </p:txBody>
      </p:sp>
      <p:pic>
        <p:nvPicPr>
          <p:cNvPr id="12" name="Picture 11" descr="A graph of a graph showing different colored lines&#10;&#10;AI-generated content may be incorrect.">
            <a:extLst>
              <a:ext uri="{FF2B5EF4-FFF2-40B4-BE49-F238E27FC236}">
                <a16:creationId xmlns:a16="http://schemas.microsoft.com/office/drawing/2014/main" id="{3717E1E3-59B1-92C2-966C-CFCE15EB9444}"/>
              </a:ext>
            </a:extLst>
          </p:cNvPr>
          <p:cNvPicPr>
            <a:picLocks noChangeAspect="1"/>
          </p:cNvPicPr>
          <p:nvPr/>
        </p:nvPicPr>
        <p:blipFill>
          <a:blip r:embed="rId2"/>
          <a:stretch>
            <a:fillRect/>
          </a:stretch>
        </p:blipFill>
        <p:spPr>
          <a:xfrm>
            <a:off x="6204174" y="1159913"/>
            <a:ext cx="5964603" cy="4278954"/>
          </a:xfrm>
          <a:prstGeom prst="rect">
            <a:avLst/>
          </a:prstGeom>
        </p:spPr>
      </p:pic>
      <p:pic>
        <p:nvPicPr>
          <p:cNvPr id="14" name="Picture 13" descr="A graph of energy levels&#10;&#10;AI-generated content may be incorrect.">
            <a:extLst>
              <a:ext uri="{FF2B5EF4-FFF2-40B4-BE49-F238E27FC236}">
                <a16:creationId xmlns:a16="http://schemas.microsoft.com/office/drawing/2014/main" id="{7B343758-02B4-9B2F-09AF-C9848F34E801}"/>
              </a:ext>
            </a:extLst>
          </p:cNvPr>
          <p:cNvPicPr>
            <a:picLocks noChangeAspect="1"/>
          </p:cNvPicPr>
          <p:nvPr/>
        </p:nvPicPr>
        <p:blipFill>
          <a:blip r:embed="rId3"/>
          <a:stretch>
            <a:fillRect/>
          </a:stretch>
        </p:blipFill>
        <p:spPr>
          <a:xfrm>
            <a:off x="1" y="1159913"/>
            <a:ext cx="5917414" cy="4278954"/>
          </a:xfrm>
          <a:prstGeom prst="rect">
            <a:avLst/>
          </a:prstGeom>
        </p:spPr>
      </p:pic>
      <p:sp>
        <p:nvSpPr>
          <p:cNvPr id="15" name="TextBox 14">
            <a:extLst>
              <a:ext uri="{FF2B5EF4-FFF2-40B4-BE49-F238E27FC236}">
                <a16:creationId xmlns:a16="http://schemas.microsoft.com/office/drawing/2014/main" id="{F3726E74-6D9F-429E-88A6-641D5073FC4C}"/>
              </a:ext>
            </a:extLst>
          </p:cNvPr>
          <p:cNvSpPr txBox="1"/>
          <p:nvPr/>
        </p:nvSpPr>
        <p:spPr>
          <a:xfrm>
            <a:off x="3611301" y="5926238"/>
            <a:ext cx="5002780"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Primary models diverge towards higher energies</a:t>
            </a:r>
          </a:p>
        </p:txBody>
      </p:sp>
      <p:pic>
        <p:nvPicPr>
          <p:cNvPr id="3" name="Picture 2" descr="Logo Cosmic Interacting Matters">
            <a:extLst>
              <a:ext uri="{FF2B5EF4-FFF2-40B4-BE49-F238E27FC236}">
                <a16:creationId xmlns:a16="http://schemas.microsoft.com/office/drawing/2014/main" id="{7E88EE25-048E-226D-10A9-0E8FA0249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765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90</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91</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92</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93</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94</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95</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96</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97</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98</a:t>
            </a:fld>
            <a:endParaRPr lang="en-US"/>
          </a:p>
        </p:txBody>
      </p:sp>
    </p:spTree>
    <p:extLst>
      <p:ext uri="{BB962C8B-B14F-4D97-AF65-F5344CB8AC3E}">
        <p14:creationId xmlns:p14="http://schemas.microsoft.com/office/powerpoint/2010/main" val="31479023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99</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17464</TotalTime>
  <Words>4234</Words>
  <Application>Microsoft Macintosh PowerPoint</Application>
  <PresentationFormat>Widescreen</PresentationFormat>
  <Paragraphs>846</Paragraphs>
  <Slides>109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Akkurat Office</vt:lpstr>
      <vt:lpstr>Akkurat-Bold</vt:lpstr>
      <vt:lpstr>Arial</vt:lpstr>
      <vt:lpstr>Calibri</vt:lpstr>
      <vt:lpstr>Calibri Light</vt:lpstr>
      <vt:lpstr>Cambria Math</vt:lpstr>
      <vt:lpstr>Wingdings</vt:lpstr>
      <vt:lpstr>Office</vt:lpstr>
      <vt:lpstr>Muon Flux Unfolding:  WG Review and Unblinding Plan   Pascal Gutjahr </vt:lpstr>
      <vt:lpstr>Analysis Goals: Detect Prompt Muons</vt:lpstr>
      <vt:lpstr>Overview</vt:lpstr>
      <vt:lpstr>Unblinding Roadmap</vt:lpstr>
      <vt:lpstr>CRWG Review</vt:lpstr>
      <vt:lpstr>Q: Why do you choose the muon filter?</vt:lpstr>
      <vt:lpstr>Q: Which quantities do you reconstruct and how do you do this?</vt:lpstr>
      <vt:lpstr>Q: Coincident events are not simulated. Can you show that this does not cause any problems?</vt:lpstr>
      <vt:lpstr>Q: What is the impact of the primary flux on your (most important) distributions?</vt:lpstr>
      <vt:lpstr>Q: Can you show a zenith distribution with prompt and conv?</vt:lpstr>
      <vt:lpstr>Q: How do you treat systematics?  here for unfolding</vt:lpstr>
      <vt:lpstr>Conclusion &amp; Outlook</vt:lpstr>
      <vt:lpstr>Unfolding</vt:lpstr>
      <vt:lpstr>Unfolding in a nutshell </vt:lpstr>
      <vt:lpstr>Proxy vs Target</vt:lpstr>
      <vt:lpstr>Unfold Event Rate</vt:lpstr>
      <vt:lpstr>Event Rate</vt:lpstr>
      <vt:lpstr>Unfold Muon Flux</vt:lpstr>
      <vt:lpstr>Muon Flux at Surface</vt:lpstr>
      <vt:lpstr>Check impact of primary input model</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 – Level 5 </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Level5: cos(zenith) – all primary models</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lpstr>Reconstruction of leading muon at entry (99% quantiles)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503</cp:revision>
  <cp:lastPrinted>2024-03-17T23:23:36Z</cp:lastPrinted>
  <dcterms:created xsi:type="dcterms:W3CDTF">2023-09-19T10:10:31Z</dcterms:created>
  <dcterms:modified xsi:type="dcterms:W3CDTF">2025-04-11T13:09:25Z</dcterms:modified>
</cp:coreProperties>
</file>